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8"/>
  </p:notesMasterIdLst>
  <p:handoutMasterIdLst>
    <p:handoutMasterId r:id="rId29"/>
  </p:handoutMasterIdLst>
  <p:sldIdLst>
    <p:sldId id="1555" r:id="rId5"/>
    <p:sldId id="299" r:id="rId6"/>
    <p:sldId id="1562" r:id="rId7"/>
    <p:sldId id="378" r:id="rId8"/>
    <p:sldId id="379" r:id="rId9"/>
    <p:sldId id="380" r:id="rId10"/>
    <p:sldId id="381" r:id="rId11"/>
    <p:sldId id="382" r:id="rId12"/>
    <p:sldId id="383" r:id="rId13"/>
    <p:sldId id="384" r:id="rId14"/>
    <p:sldId id="385" r:id="rId15"/>
    <p:sldId id="386" r:id="rId16"/>
    <p:sldId id="280" r:id="rId17"/>
    <p:sldId id="1578" r:id="rId18"/>
    <p:sldId id="282" r:id="rId19"/>
    <p:sldId id="283" r:id="rId20"/>
    <p:sldId id="284" r:id="rId21"/>
    <p:sldId id="285" r:id="rId22"/>
    <p:sldId id="294" r:id="rId23"/>
    <p:sldId id="1576" r:id="rId24"/>
    <p:sldId id="1579" r:id="rId25"/>
    <p:sldId id="276" r:id="rId26"/>
    <p:sldId id="275" r:id="rId27"/>
  </p:sldIdLst>
  <p:sldSz cx="12192000" cy="6858000"/>
  <p:notesSz cx="9775825" cy="6645275"/>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377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rrow, Joshua" initials="BJ" lastIdx="30" clrIdx="0">
    <p:extLst>
      <p:ext uri="{19B8F6BF-5375-455C-9EA6-DF929625EA0E}">
        <p15:presenceInfo xmlns:p15="http://schemas.microsoft.com/office/powerpoint/2012/main" userId="S-1-5-21-3476036342-1731177862-1559577602-51474" providerId="AD"/>
      </p:ext>
    </p:extLst>
  </p:cmAuthor>
  <p:cmAuthor id="2" name="Singh, Vaishali" initials="SV" lastIdx="7" clrIdx="1">
    <p:extLst>
      <p:ext uri="{19B8F6BF-5375-455C-9EA6-DF929625EA0E}">
        <p15:presenceInfo xmlns:p15="http://schemas.microsoft.com/office/powerpoint/2012/main" userId="S-1-5-21-3476036342-1731177862-1559577602-15527" providerId="AD"/>
      </p:ext>
    </p:extLst>
  </p:cmAuthor>
  <p:cmAuthor id="3" name="Sterne, Symon" initials="SS" lastIdx="71" clrIdx="2">
    <p:extLst>
      <p:ext uri="{19B8F6BF-5375-455C-9EA6-DF929625EA0E}">
        <p15:presenceInfo xmlns:p15="http://schemas.microsoft.com/office/powerpoint/2012/main" userId="S-1-5-21-3476036342-1731177862-1559577602-52816" providerId="AD"/>
      </p:ext>
    </p:extLst>
  </p:cmAuthor>
  <p:cmAuthor id="4" name="Baradaran, Mike" initials="BM" lastIdx="1" clrIdx="3">
    <p:extLst>
      <p:ext uri="{19B8F6BF-5375-455C-9EA6-DF929625EA0E}">
        <p15:presenceInfo xmlns:p15="http://schemas.microsoft.com/office/powerpoint/2012/main" userId="Baradaran, Mik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050"/>
    <a:srgbClr val="FFCCFF"/>
    <a:srgbClr val="F3622C"/>
    <a:srgbClr val="F7916D"/>
    <a:srgbClr val="28CFF9"/>
    <a:srgbClr val="000000"/>
    <a:srgbClr val="09EDB8"/>
    <a:srgbClr val="7E007C"/>
    <a:srgbClr val="BE7FBD"/>
    <a:srgbClr val="E5EC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71" autoAdjust="0"/>
    <p:restoredTop sz="89643" autoAdjust="0"/>
  </p:normalViewPr>
  <p:slideViewPr>
    <p:cSldViewPr snapToGrid="0" snapToObjects="1" showGuides="1">
      <p:cViewPr varScale="1">
        <p:scale>
          <a:sx n="93" d="100"/>
          <a:sy n="93" d="100"/>
        </p:scale>
        <p:origin x="390" y="306"/>
      </p:cViewPr>
      <p:guideLst>
        <p:guide pos="3840"/>
        <p:guide orient="horz" pos="3770"/>
      </p:guideLst>
    </p:cSldViewPr>
  </p:slideViewPr>
  <p:notesTextViewPr>
    <p:cViewPr>
      <p:scale>
        <a:sx n="75" d="100"/>
        <a:sy n="75" d="100"/>
      </p:scale>
      <p:origin x="0" y="0"/>
    </p:cViewPr>
  </p:notesTextViewPr>
  <p:sorterViewPr>
    <p:cViewPr>
      <p:scale>
        <a:sx n="66" d="100"/>
        <a:sy n="66" d="100"/>
      </p:scale>
      <p:origin x="0" y="0"/>
    </p:cViewPr>
  </p:sorterViewPr>
  <p:notesViewPr>
    <p:cSldViewPr snapToGrid="0" snapToObjects="1" showGuides="1">
      <p:cViewPr varScale="1">
        <p:scale>
          <a:sx n="133" d="100"/>
          <a:sy n="133" d="100"/>
        </p:scale>
        <p:origin x="2016" y="8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EDE3C9-5014-4508-B9DD-2F69312BB00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C872F94-4D45-4BDA-A0DD-BD62373C175F}">
      <dgm:prSet custT="1"/>
      <dgm:spPr/>
      <dgm:t>
        <a:bodyPr/>
        <a:lstStyle/>
        <a:p>
          <a:r>
            <a:rPr lang="en-US" sz="1600" b="1"/>
            <a:t>Creating and using reference types </a:t>
          </a:r>
        </a:p>
      </dgm:t>
    </dgm:pt>
    <dgm:pt modelId="{345022BE-07DD-4774-B13E-ABBBEBB47AB5}" type="parTrans" cxnId="{81622132-CF2F-4FE5-85C1-059D399117DF}">
      <dgm:prSet/>
      <dgm:spPr/>
      <dgm:t>
        <a:bodyPr/>
        <a:lstStyle/>
        <a:p>
          <a:endParaRPr lang="en-US" sz="1100" b="1"/>
        </a:p>
      </dgm:t>
    </dgm:pt>
    <dgm:pt modelId="{D6F398B1-4C2D-411E-BA48-903F58B6DEBC}" type="sibTrans" cxnId="{81622132-CF2F-4FE5-85C1-059D399117DF}">
      <dgm:prSet/>
      <dgm:spPr/>
      <dgm:t>
        <a:bodyPr/>
        <a:lstStyle/>
        <a:p>
          <a:endParaRPr lang="en-US" sz="1100" b="1"/>
        </a:p>
      </dgm:t>
    </dgm:pt>
    <dgm:pt modelId="{FA47ACB2-22BC-4DA7-B267-4FA534978DED}">
      <dgm:prSet custT="1"/>
      <dgm:spPr/>
      <dgm:t>
        <a:bodyPr/>
        <a:lstStyle/>
        <a:p>
          <a:r>
            <a:rPr lang="en-US" sz="1600" b="1"/>
            <a:t>Passing reference types to a method</a:t>
          </a:r>
        </a:p>
      </dgm:t>
    </dgm:pt>
    <dgm:pt modelId="{C7E001A8-991C-40B5-B1D3-F2B57FB01FA7}" type="parTrans" cxnId="{181C33DB-DCB0-4BFD-831C-5554D1A932E9}">
      <dgm:prSet/>
      <dgm:spPr/>
      <dgm:t>
        <a:bodyPr/>
        <a:lstStyle/>
        <a:p>
          <a:endParaRPr lang="en-US" sz="1100" b="1"/>
        </a:p>
      </dgm:t>
    </dgm:pt>
    <dgm:pt modelId="{CEB5E737-F381-4A4D-AC16-3E026840E378}" type="sibTrans" cxnId="{181C33DB-DCB0-4BFD-831C-5554D1A932E9}">
      <dgm:prSet/>
      <dgm:spPr/>
      <dgm:t>
        <a:bodyPr/>
        <a:lstStyle/>
        <a:p>
          <a:endParaRPr lang="en-US" sz="1100" b="1"/>
        </a:p>
      </dgm:t>
    </dgm:pt>
    <dgm:pt modelId="{67A4358E-10F5-4B58-821C-B5A01308260B}">
      <dgm:prSet custT="1"/>
      <dgm:spPr/>
      <dgm:t>
        <a:bodyPr/>
        <a:lstStyle/>
        <a:p>
          <a:r>
            <a:rPr lang="en-US" sz="1600" b="1" dirty="0"/>
            <a:t>Duration 2 hour</a:t>
          </a:r>
        </a:p>
      </dgm:t>
    </dgm:pt>
    <dgm:pt modelId="{9B959A1F-B641-4572-8F4D-20DF67C05A52}" type="parTrans" cxnId="{BC80D1C0-B60E-4575-8C6E-12B4745B828C}">
      <dgm:prSet/>
      <dgm:spPr/>
      <dgm:t>
        <a:bodyPr/>
        <a:lstStyle/>
        <a:p>
          <a:endParaRPr lang="en-US" sz="1100" b="1"/>
        </a:p>
      </dgm:t>
    </dgm:pt>
    <dgm:pt modelId="{B1DC5CDF-1630-4985-A060-8651B0C85854}" type="sibTrans" cxnId="{BC80D1C0-B60E-4575-8C6E-12B4745B828C}">
      <dgm:prSet/>
      <dgm:spPr/>
      <dgm:t>
        <a:bodyPr/>
        <a:lstStyle/>
        <a:p>
          <a:endParaRPr lang="en-US" sz="1100" b="1"/>
        </a:p>
      </dgm:t>
    </dgm:pt>
    <dgm:pt modelId="{DFC555C7-2F52-4012-9F28-86ECD86F7299}" type="pres">
      <dgm:prSet presAssocID="{3FEDE3C9-5014-4508-B9DD-2F69312BB00F}" presName="root" presStyleCnt="0">
        <dgm:presLayoutVars>
          <dgm:dir/>
          <dgm:resizeHandles val="exact"/>
        </dgm:presLayoutVars>
      </dgm:prSet>
      <dgm:spPr/>
    </dgm:pt>
    <dgm:pt modelId="{4DD26655-7966-48F5-8656-2A27964D39FD}" type="pres">
      <dgm:prSet presAssocID="{9C872F94-4D45-4BDA-A0DD-BD62373C175F}" presName="compNode" presStyleCnt="0"/>
      <dgm:spPr/>
    </dgm:pt>
    <dgm:pt modelId="{15E68215-8ED1-41C4-BC93-1DF2BE33F31B}" type="pres">
      <dgm:prSet presAssocID="{9C872F94-4D45-4BDA-A0DD-BD62373C175F}" presName="bgRect" presStyleLbl="bgShp" presStyleIdx="0" presStyleCnt="3"/>
      <dgm:spPr/>
    </dgm:pt>
    <dgm:pt modelId="{518BD5BC-B5CA-41BD-80C6-C04DC5F40EDA}" type="pres">
      <dgm:prSet presAssocID="{9C872F94-4D45-4BDA-A0DD-BD62373C1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cil"/>
        </a:ext>
      </dgm:extLst>
    </dgm:pt>
    <dgm:pt modelId="{A8B8AC39-E86D-43CB-BD04-0BD849E4432F}" type="pres">
      <dgm:prSet presAssocID="{9C872F94-4D45-4BDA-A0DD-BD62373C175F}" presName="spaceRect" presStyleCnt="0"/>
      <dgm:spPr/>
    </dgm:pt>
    <dgm:pt modelId="{B6715C04-4FEA-4444-B483-8F5B235CB868}" type="pres">
      <dgm:prSet presAssocID="{9C872F94-4D45-4BDA-A0DD-BD62373C175F}" presName="parTx" presStyleLbl="revTx" presStyleIdx="0" presStyleCnt="3">
        <dgm:presLayoutVars>
          <dgm:chMax val="0"/>
          <dgm:chPref val="0"/>
        </dgm:presLayoutVars>
      </dgm:prSet>
      <dgm:spPr/>
    </dgm:pt>
    <dgm:pt modelId="{B99F076C-2593-429E-ACDA-14E5306F403F}" type="pres">
      <dgm:prSet presAssocID="{D6F398B1-4C2D-411E-BA48-903F58B6DEBC}" presName="sibTrans" presStyleCnt="0"/>
      <dgm:spPr/>
    </dgm:pt>
    <dgm:pt modelId="{EF646DDB-A23C-4D04-AE9D-897AC956DC77}" type="pres">
      <dgm:prSet presAssocID="{FA47ACB2-22BC-4DA7-B267-4FA534978DED}" presName="compNode" presStyleCnt="0"/>
      <dgm:spPr/>
    </dgm:pt>
    <dgm:pt modelId="{32BAF1A9-333B-47D4-B554-BE3643F4C6C9}" type="pres">
      <dgm:prSet presAssocID="{FA47ACB2-22BC-4DA7-B267-4FA534978DED}" presName="bgRect" presStyleLbl="bgShp" presStyleIdx="1" presStyleCnt="3"/>
      <dgm:spPr/>
    </dgm:pt>
    <dgm:pt modelId="{2C5488FC-AD51-4618-B3F2-391584794FA2}" type="pres">
      <dgm:prSet presAssocID="{FA47ACB2-22BC-4DA7-B267-4FA534978DE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oks"/>
        </a:ext>
      </dgm:extLst>
    </dgm:pt>
    <dgm:pt modelId="{D83D1426-D3EF-48BC-881E-C1738301E346}" type="pres">
      <dgm:prSet presAssocID="{FA47ACB2-22BC-4DA7-B267-4FA534978DED}" presName="spaceRect" presStyleCnt="0"/>
      <dgm:spPr/>
    </dgm:pt>
    <dgm:pt modelId="{7F7CFDCE-3FA9-4557-BA42-7508A79DC052}" type="pres">
      <dgm:prSet presAssocID="{FA47ACB2-22BC-4DA7-B267-4FA534978DED}" presName="parTx" presStyleLbl="revTx" presStyleIdx="1" presStyleCnt="3">
        <dgm:presLayoutVars>
          <dgm:chMax val="0"/>
          <dgm:chPref val="0"/>
        </dgm:presLayoutVars>
      </dgm:prSet>
      <dgm:spPr/>
    </dgm:pt>
    <dgm:pt modelId="{D27DF0A9-5561-4591-8C49-CD16E9F8D022}" type="pres">
      <dgm:prSet presAssocID="{CEB5E737-F381-4A4D-AC16-3E026840E378}" presName="sibTrans" presStyleCnt="0"/>
      <dgm:spPr/>
    </dgm:pt>
    <dgm:pt modelId="{9794D4BC-288C-4260-96C3-01DDAD388AD2}" type="pres">
      <dgm:prSet presAssocID="{67A4358E-10F5-4B58-821C-B5A01308260B}" presName="compNode" presStyleCnt="0"/>
      <dgm:spPr/>
    </dgm:pt>
    <dgm:pt modelId="{A8E7D70F-2F8E-4552-9642-086286E07B36}" type="pres">
      <dgm:prSet presAssocID="{67A4358E-10F5-4B58-821C-B5A01308260B}" presName="bgRect" presStyleLbl="bgShp" presStyleIdx="2" presStyleCnt="3"/>
      <dgm:spPr/>
    </dgm:pt>
    <dgm:pt modelId="{BD2F8AE7-B272-4E12-A2A4-54D5CC4427FB}" type="pres">
      <dgm:prSet presAssocID="{67A4358E-10F5-4B58-821C-B5A01308260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ck"/>
        </a:ext>
      </dgm:extLst>
    </dgm:pt>
    <dgm:pt modelId="{658AF37D-124C-4926-BD36-7362072AD333}" type="pres">
      <dgm:prSet presAssocID="{67A4358E-10F5-4B58-821C-B5A01308260B}" presName="spaceRect" presStyleCnt="0"/>
      <dgm:spPr/>
    </dgm:pt>
    <dgm:pt modelId="{DDC880C9-9656-4E72-A12A-04561204D9A1}" type="pres">
      <dgm:prSet presAssocID="{67A4358E-10F5-4B58-821C-B5A01308260B}" presName="parTx" presStyleLbl="revTx" presStyleIdx="2" presStyleCnt="3">
        <dgm:presLayoutVars>
          <dgm:chMax val="0"/>
          <dgm:chPref val="0"/>
        </dgm:presLayoutVars>
      </dgm:prSet>
      <dgm:spPr/>
    </dgm:pt>
  </dgm:ptLst>
  <dgm:cxnLst>
    <dgm:cxn modelId="{71C8D41B-B4BA-4D24-9C16-889C5E961CF5}" type="presOf" srcId="{FA47ACB2-22BC-4DA7-B267-4FA534978DED}" destId="{7F7CFDCE-3FA9-4557-BA42-7508A79DC052}" srcOrd="0" destOrd="0" presId="urn:microsoft.com/office/officeart/2018/2/layout/IconVerticalSolidList"/>
    <dgm:cxn modelId="{81622132-CF2F-4FE5-85C1-059D399117DF}" srcId="{3FEDE3C9-5014-4508-B9DD-2F69312BB00F}" destId="{9C872F94-4D45-4BDA-A0DD-BD62373C175F}" srcOrd="0" destOrd="0" parTransId="{345022BE-07DD-4774-B13E-ABBBEBB47AB5}" sibTransId="{D6F398B1-4C2D-411E-BA48-903F58B6DEBC}"/>
    <dgm:cxn modelId="{CAD40346-D1C8-4A69-9D73-9B74502969DC}" type="presOf" srcId="{67A4358E-10F5-4B58-821C-B5A01308260B}" destId="{DDC880C9-9656-4E72-A12A-04561204D9A1}" srcOrd="0" destOrd="0" presId="urn:microsoft.com/office/officeart/2018/2/layout/IconVerticalSolidList"/>
    <dgm:cxn modelId="{746B764A-112C-4427-B06A-33901AA0ECDD}" type="presOf" srcId="{3FEDE3C9-5014-4508-B9DD-2F69312BB00F}" destId="{DFC555C7-2F52-4012-9F28-86ECD86F7299}" srcOrd="0" destOrd="0" presId="urn:microsoft.com/office/officeart/2018/2/layout/IconVerticalSolidList"/>
    <dgm:cxn modelId="{C1437AA3-AB2E-4F3A-891E-5DB569FE21B4}" type="presOf" srcId="{9C872F94-4D45-4BDA-A0DD-BD62373C175F}" destId="{B6715C04-4FEA-4444-B483-8F5B235CB868}" srcOrd="0" destOrd="0" presId="urn:microsoft.com/office/officeart/2018/2/layout/IconVerticalSolidList"/>
    <dgm:cxn modelId="{BC80D1C0-B60E-4575-8C6E-12B4745B828C}" srcId="{3FEDE3C9-5014-4508-B9DD-2F69312BB00F}" destId="{67A4358E-10F5-4B58-821C-B5A01308260B}" srcOrd="2" destOrd="0" parTransId="{9B959A1F-B641-4572-8F4D-20DF67C05A52}" sibTransId="{B1DC5CDF-1630-4985-A060-8651B0C85854}"/>
    <dgm:cxn modelId="{181C33DB-DCB0-4BFD-831C-5554D1A932E9}" srcId="{3FEDE3C9-5014-4508-B9DD-2F69312BB00F}" destId="{FA47ACB2-22BC-4DA7-B267-4FA534978DED}" srcOrd="1" destOrd="0" parTransId="{C7E001A8-991C-40B5-B1D3-F2B57FB01FA7}" sibTransId="{CEB5E737-F381-4A4D-AC16-3E026840E378}"/>
    <dgm:cxn modelId="{5F876DAF-D56E-48E3-82C5-B43D6E5DAAAC}" type="presParOf" srcId="{DFC555C7-2F52-4012-9F28-86ECD86F7299}" destId="{4DD26655-7966-48F5-8656-2A27964D39FD}" srcOrd="0" destOrd="0" presId="urn:microsoft.com/office/officeart/2018/2/layout/IconVerticalSolidList"/>
    <dgm:cxn modelId="{FC6B887E-C05A-4B80-B6EB-B450301163F3}" type="presParOf" srcId="{4DD26655-7966-48F5-8656-2A27964D39FD}" destId="{15E68215-8ED1-41C4-BC93-1DF2BE33F31B}" srcOrd="0" destOrd="0" presId="urn:microsoft.com/office/officeart/2018/2/layout/IconVerticalSolidList"/>
    <dgm:cxn modelId="{10D06936-4B46-4F82-B9F7-ADD993A10ED4}" type="presParOf" srcId="{4DD26655-7966-48F5-8656-2A27964D39FD}" destId="{518BD5BC-B5CA-41BD-80C6-C04DC5F40EDA}" srcOrd="1" destOrd="0" presId="urn:microsoft.com/office/officeart/2018/2/layout/IconVerticalSolidList"/>
    <dgm:cxn modelId="{34947FAF-D13E-4292-99B0-EF020FAD529A}" type="presParOf" srcId="{4DD26655-7966-48F5-8656-2A27964D39FD}" destId="{A8B8AC39-E86D-43CB-BD04-0BD849E4432F}" srcOrd="2" destOrd="0" presId="urn:microsoft.com/office/officeart/2018/2/layout/IconVerticalSolidList"/>
    <dgm:cxn modelId="{87A45CDD-7E70-48DF-A04C-214E8C885273}" type="presParOf" srcId="{4DD26655-7966-48F5-8656-2A27964D39FD}" destId="{B6715C04-4FEA-4444-B483-8F5B235CB868}" srcOrd="3" destOrd="0" presId="urn:microsoft.com/office/officeart/2018/2/layout/IconVerticalSolidList"/>
    <dgm:cxn modelId="{28DC8F1F-FC87-4786-8810-0D33A110907C}" type="presParOf" srcId="{DFC555C7-2F52-4012-9F28-86ECD86F7299}" destId="{B99F076C-2593-429E-ACDA-14E5306F403F}" srcOrd="1" destOrd="0" presId="urn:microsoft.com/office/officeart/2018/2/layout/IconVerticalSolidList"/>
    <dgm:cxn modelId="{54BC7B39-B7E6-4478-B300-793B06A1222A}" type="presParOf" srcId="{DFC555C7-2F52-4012-9F28-86ECD86F7299}" destId="{EF646DDB-A23C-4D04-AE9D-897AC956DC77}" srcOrd="2" destOrd="0" presId="urn:microsoft.com/office/officeart/2018/2/layout/IconVerticalSolidList"/>
    <dgm:cxn modelId="{E82493AF-E382-477C-BDE1-D0FEC12EA05B}" type="presParOf" srcId="{EF646DDB-A23C-4D04-AE9D-897AC956DC77}" destId="{32BAF1A9-333B-47D4-B554-BE3643F4C6C9}" srcOrd="0" destOrd="0" presId="urn:microsoft.com/office/officeart/2018/2/layout/IconVerticalSolidList"/>
    <dgm:cxn modelId="{3B7EBB48-3539-41F5-AC1E-60AE9338292A}" type="presParOf" srcId="{EF646DDB-A23C-4D04-AE9D-897AC956DC77}" destId="{2C5488FC-AD51-4618-B3F2-391584794FA2}" srcOrd="1" destOrd="0" presId="urn:microsoft.com/office/officeart/2018/2/layout/IconVerticalSolidList"/>
    <dgm:cxn modelId="{611A77B5-44B4-4DCD-A309-423B93AC15E7}" type="presParOf" srcId="{EF646DDB-A23C-4D04-AE9D-897AC956DC77}" destId="{D83D1426-D3EF-48BC-881E-C1738301E346}" srcOrd="2" destOrd="0" presId="urn:microsoft.com/office/officeart/2018/2/layout/IconVerticalSolidList"/>
    <dgm:cxn modelId="{CCCA9B12-7035-42B1-A7E1-356AE1DAA727}" type="presParOf" srcId="{EF646DDB-A23C-4D04-AE9D-897AC956DC77}" destId="{7F7CFDCE-3FA9-4557-BA42-7508A79DC052}" srcOrd="3" destOrd="0" presId="urn:microsoft.com/office/officeart/2018/2/layout/IconVerticalSolidList"/>
    <dgm:cxn modelId="{605B43E5-C99F-464B-97F3-64F41264608E}" type="presParOf" srcId="{DFC555C7-2F52-4012-9F28-86ECD86F7299}" destId="{D27DF0A9-5561-4591-8C49-CD16E9F8D022}" srcOrd="3" destOrd="0" presId="urn:microsoft.com/office/officeart/2018/2/layout/IconVerticalSolidList"/>
    <dgm:cxn modelId="{1778D386-D9C5-4F5E-A333-171324FF1ACF}" type="presParOf" srcId="{DFC555C7-2F52-4012-9F28-86ECD86F7299}" destId="{9794D4BC-288C-4260-96C3-01DDAD388AD2}" srcOrd="4" destOrd="0" presId="urn:microsoft.com/office/officeart/2018/2/layout/IconVerticalSolidList"/>
    <dgm:cxn modelId="{E1100944-F8BA-4F07-8217-0C8CD97901EB}" type="presParOf" srcId="{9794D4BC-288C-4260-96C3-01DDAD388AD2}" destId="{A8E7D70F-2F8E-4552-9642-086286E07B36}" srcOrd="0" destOrd="0" presId="urn:microsoft.com/office/officeart/2018/2/layout/IconVerticalSolidList"/>
    <dgm:cxn modelId="{651B2077-A444-4175-99C9-6BF3D6F28628}" type="presParOf" srcId="{9794D4BC-288C-4260-96C3-01DDAD388AD2}" destId="{BD2F8AE7-B272-4E12-A2A4-54D5CC4427FB}" srcOrd="1" destOrd="0" presId="urn:microsoft.com/office/officeart/2018/2/layout/IconVerticalSolidList"/>
    <dgm:cxn modelId="{144CBD7D-66CB-41EB-A7FA-99A6FDC3CF8D}" type="presParOf" srcId="{9794D4BC-288C-4260-96C3-01DDAD388AD2}" destId="{658AF37D-124C-4926-BD36-7362072AD333}" srcOrd="2" destOrd="0" presId="urn:microsoft.com/office/officeart/2018/2/layout/IconVerticalSolidList"/>
    <dgm:cxn modelId="{B51872AE-1124-472C-A2F2-30CAC40B6574}" type="presParOf" srcId="{9794D4BC-288C-4260-96C3-01DDAD388AD2}" destId="{DDC880C9-9656-4E72-A12A-04561204D9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E68215-8ED1-41C4-BC93-1DF2BE33F31B}">
      <dsp:nvSpPr>
        <dsp:cNvPr id="0" name=""/>
        <dsp:cNvSpPr/>
      </dsp:nvSpPr>
      <dsp:spPr>
        <a:xfrm>
          <a:off x="0" y="353"/>
          <a:ext cx="5770328" cy="82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8BD5BC-B5CA-41BD-80C6-C04DC5F40EDA}">
      <dsp:nvSpPr>
        <dsp:cNvPr id="0" name=""/>
        <dsp:cNvSpPr/>
      </dsp:nvSpPr>
      <dsp:spPr>
        <a:xfrm>
          <a:off x="250490" y="186669"/>
          <a:ext cx="455437" cy="4554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715C04-4FEA-4444-B483-8F5B235CB868}">
      <dsp:nvSpPr>
        <dsp:cNvPr id="0" name=""/>
        <dsp:cNvSpPr/>
      </dsp:nvSpPr>
      <dsp:spPr>
        <a:xfrm>
          <a:off x="956417" y="353"/>
          <a:ext cx="4813910" cy="82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7" tIns="87637" rIns="87637" bIns="87637" numCol="1" spcCol="1270" anchor="ctr" anchorCtr="0">
          <a:noAutofit/>
        </a:bodyPr>
        <a:lstStyle/>
        <a:p>
          <a:pPr marL="0" lvl="0" indent="0" algn="l" defTabSz="711200">
            <a:lnSpc>
              <a:spcPct val="90000"/>
            </a:lnSpc>
            <a:spcBef>
              <a:spcPct val="0"/>
            </a:spcBef>
            <a:spcAft>
              <a:spcPct val="35000"/>
            </a:spcAft>
            <a:buNone/>
          </a:pPr>
          <a:r>
            <a:rPr lang="en-US" sz="1600" b="1" kern="1200"/>
            <a:t>Creating and using reference types </a:t>
          </a:r>
        </a:p>
      </dsp:txBody>
      <dsp:txXfrm>
        <a:off x="956417" y="353"/>
        <a:ext cx="4813910" cy="828067"/>
      </dsp:txXfrm>
    </dsp:sp>
    <dsp:sp modelId="{32BAF1A9-333B-47D4-B554-BE3643F4C6C9}">
      <dsp:nvSpPr>
        <dsp:cNvPr id="0" name=""/>
        <dsp:cNvSpPr/>
      </dsp:nvSpPr>
      <dsp:spPr>
        <a:xfrm>
          <a:off x="0" y="1035438"/>
          <a:ext cx="5770328" cy="82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5488FC-AD51-4618-B3F2-391584794FA2}">
      <dsp:nvSpPr>
        <dsp:cNvPr id="0" name=""/>
        <dsp:cNvSpPr/>
      </dsp:nvSpPr>
      <dsp:spPr>
        <a:xfrm>
          <a:off x="250490" y="1221753"/>
          <a:ext cx="455437" cy="4554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7CFDCE-3FA9-4557-BA42-7508A79DC052}">
      <dsp:nvSpPr>
        <dsp:cNvPr id="0" name=""/>
        <dsp:cNvSpPr/>
      </dsp:nvSpPr>
      <dsp:spPr>
        <a:xfrm>
          <a:off x="956417" y="1035438"/>
          <a:ext cx="4813910" cy="82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7" tIns="87637" rIns="87637" bIns="87637" numCol="1" spcCol="1270" anchor="ctr" anchorCtr="0">
          <a:noAutofit/>
        </a:bodyPr>
        <a:lstStyle/>
        <a:p>
          <a:pPr marL="0" lvl="0" indent="0" algn="l" defTabSz="711200">
            <a:lnSpc>
              <a:spcPct val="90000"/>
            </a:lnSpc>
            <a:spcBef>
              <a:spcPct val="0"/>
            </a:spcBef>
            <a:spcAft>
              <a:spcPct val="35000"/>
            </a:spcAft>
            <a:buNone/>
          </a:pPr>
          <a:r>
            <a:rPr lang="en-US" sz="1600" b="1" kern="1200"/>
            <a:t>Passing reference types to a method</a:t>
          </a:r>
        </a:p>
      </dsp:txBody>
      <dsp:txXfrm>
        <a:off x="956417" y="1035438"/>
        <a:ext cx="4813910" cy="828067"/>
      </dsp:txXfrm>
    </dsp:sp>
    <dsp:sp modelId="{A8E7D70F-2F8E-4552-9642-086286E07B36}">
      <dsp:nvSpPr>
        <dsp:cNvPr id="0" name=""/>
        <dsp:cNvSpPr/>
      </dsp:nvSpPr>
      <dsp:spPr>
        <a:xfrm>
          <a:off x="0" y="2070522"/>
          <a:ext cx="5770328" cy="82806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2F8AE7-B272-4E12-A2A4-54D5CC4427FB}">
      <dsp:nvSpPr>
        <dsp:cNvPr id="0" name=""/>
        <dsp:cNvSpPr/>
      </dsp:nvSpPr>
      <dsp:spPr>
        <a:xfrm>
          <a:off x="250490" y="2256837"/>
          <a:ext cx="455437" cy="4554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C880C9-9656-4E72-A12A-04561204D9A1}">
      <dsp:nvSpPr>
        <dsp:cNvPr id="0" name=""/>
        <dsp:cNvSpPr/>
      </dsp:nvSpPr>
      <dsp:spPr>
        <a:xfrm>
          <a:off x="956417" y="2070522"/>
          <a:ext cx="4813910" cy="8280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7" tIns="87637" rIns="87637" bIns="87637" numCol="1" spcCol="1270" anchor="ctr" anchorCtr="0">
          <a:noAutofit/>
        </a:bodyPr>
        <a:lstStyle/>
        <a:p>
          <a:pPr marL="0" lvl="0" indent="0" algn="l" defTabSz="711200">
            <a:lnSpc>
              <a:spcPct val="90000"/>
            </a:lnSpc>
            <a:spcBef>
              <a:spcPct val="0"/>
            </a:spcBef>
            <a:spcAft>
              <a:spcPct val="35000"/>
            </a:spcAft>
            <a:buNone/>
          </a:pPr>
          <a:r>
            <a:rPr lang="en-US" sz="1600" b="1" kern="1200" dirty="0"/>
            <a:t>Duration 2 hour</a:t>
          </a:r>
        </a:p>
      </dsp:txBody>
      <dsp:txXfrm>
        <a:off x="956417" y="2070522"/>
        <a:ext cx="4813910" cy="82806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236347" cy="333451"/>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5537144" y="0"/>
            <a:ext cx="4236347" cy="333451"/>
          </a:xfrm>
          <a:prstGeom prst="rect">
            <a:avLst/>
          </a:prstGeom>
        </p:spPr>
        <p:txBody>
          <a:bodyPr vert="horz" lIns="91440" tIns="45720" rIns="91440" bIns="45720" rtlCol="0"/>
          <a:lstStyle>
            <a:lvl1pPr algn="r">
              <a:defRPr sz="1200"/>
            </a:lvl1pPr>
          </a:lstStyle>
          <a:p>
            <a:fld id="{86D088FE-3E68-47FE-8BA4-634CD34BABBC}" type="datetimeFigureOut">
              <a:rPr lang="en-GB" smtClean="0"/>
              <a:t>05/12/2025</a:t>
            </a:fld>
            <a:endParaRPr lang="en-GB"/>
          </a:p>
        </p:txBody>
      </p:sp>
      <p:sp>
        <p:nvSpPr>
          <p:cNvPr id="4" name="Footer Placeholder 3"/>
          <p:cNvSpPr>
            <a:spLocks noGrp="1"/>
          </p:cNvSpPr>
          <p:nvPr>
            <p:ph type="ftr" sz="quarter" idx="2"/>
          </p:nvPr>
        </p:nvSpPr>
        <p:spPr>
          <a:xfrm>
            <a:off x="0" y="6311825"/>
            <a:ext cx="4236347" cy="33345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5537144" y="6311825"/>
            <a:ext cx="4236347" cy="333450"/>
          </a:xfrm>
          <a:prstGeom prst="rect">
            <a:avLst/>
          </a:prstGeom>
        </p:spPr>
        <p:txBody>
          <a:bodyPr vert="horz" lIns="91440" tIns="45720" rIns="91440" bIns="45720" rtlCol="0" anchor="b"/>
          <a:lstStyle>
            <a:lvl1pPr algn="r">
              <a:defRPr sz="1200"/>
            </a:lvl1pPr>
          </a:lstStyle>
          <a:p>
            <a:fld id="{29B31C5D-0DE0-4486-9782-41885BE58160}" type="slidenum">
              <a:rPr lang="en-GB" smtClean="0"/>
              <a:t>‹#›</a:t>
            </a:fld>
            <a:endParaRPr lang="en-GB"/>
          </a:p>
        </p:txBody>
      </p:sp>
    </p:spTree>
    <p:extLst>
      <p:ext uri="{BB962C8B-B14F-4D97-AF65-F5344CB8AC3E}">
        <p14:creationId xmlns:p14="http://schemas.microsoft.com/office/powerpoint/2010/main" val="29930825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6191" cy="33341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5537372" y="0"/>
            <a:ext cx="4236191" cy="333418"/>
          </a:xfrm>
          <a:prstGeom prst="rect">
            <a:avLst/>
          </a:prstGeom>
        </p:spPr>
        <p:txBody>
          <a:bodyPr vert="horz" lIns="91440" tIns="45720" rIns="91440" bIns="45720" rtlCol="0"/>
          <a:lstStyle>
            <a:lvl1pPr algn="r">
              <a:defRPr sz="1200"/>
            </a:lvl1pPr>
          </a:lstStyle>
          <a:p>
            <a:fld id="{1D6B66C6-1E92-0F4E-A300-9D4ED1F0C23F}" type="datetimeFigureOut">
              <a:rPr lang="en-GB" smtClean="0"/>
              <a:t>05/12/2025</a:t>
            </a:fld>
            <a:endParaRPr lang="en-GB"/>
          </a:p>
        </p:txBody>
      </p:sp>
      <p:sp>
        <p:nvSpPr>
          <p:cNvPr id="4" name="Slide Image Placeholder 3"/>
          <p:cNvSpPr>
            <a:spLocks noGrp="1" noRot="1" noChangeAspect="1"/>
          </p:cNvSpPr>
          <p:nvPr>
            <p:ph type="sldImg" idx="2"/>
          </p:nvPr>
        </p:nvSpPr>
        <p:spPr>
          <a:xfrm>
            <a:off x="2894013" y="830263"/>
            <a:ext cx="3987800" cy="224313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977583" y="3198039"/>
            <a:ext cx="7820660" cy="261657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1" y="6311859"/>
            <a:ext cx="4236191" cy="33341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5537372" y="6311859"/>
            <a:ext cx="4236191" cy="333417"/>
          </a:xfrm>
          <a:prstGeom prst="rect">
            <a:avLst/>
          </a:prstGeom>
        </p:spPr>
        <p:txBody>
          <a:bodyPr vert="horz" lIns="91440" tIns="45720" rIns="91440" bIns="45720" rtlCol="0" anchor="b"/>
          <a:lstStyle>
            <a:lvl1pPr algn="r">
              <a:defRPr sz="1200"/>
            </a:lvl1pPr>
          </a:lstStyle>
          <a:p>
            <a:fld id="{548901C6-1DA1-FB44-ABEE-06A0FEB7738E}" type="slidenum">
              <a:rPr lang="en-GB" smtClean="0"/>
              <a:t>‹#›</a:t>
            </a:fld>
            <a:endParaRPr lang="en-GB"/>
          </a:p>
        </p:txBody>
      </p:sp>
    </p:spTree>
    <p:extLst>
      <p:ext uri="{BB962C8B-B14F-4D97-AF65-F5344CB8AC3E}">
        <p14:creationId xmlns:p14="http://schemas.microsoft.com/office/powerpoint/2010/main" val="1227674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5BE1F5F-BEC2-48D5-A890-C07C79853E26}" type="slidenum">
              <a:rPr lang="en-GB" smtClean="0"/>
              <a:t>2</a:t>
            </a:fld>
            <a:endParaRPr lang="en-GB"/>
          </a:p>
        </p:txBody>
      </p:sp>
    </p:spTree>
    <p:extLst>
      <p:ext uri="{BB962C8B-B14F-4D97-AF65-F5344CB8AC3E}">
        <p14:creationId xmlns:p14="http://schemas.microsoft.com/office/powerpoint/2010/main" val="2546931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fields</a:t>
            </a:r>
            <a:r>
              <a:rPr lang="en-GB" baseline="0" dirty="0"/>
              <a:t> should not be exposed as public. You would not expect someone outside of your car to change your speed or make of your car!</a:t>
            </a:r>
          </a:p>
          <a:p>
            <a:endParaRPr lang="en-GB" baseline="0" dirty="0"/>
          </a:p>
          <a:p>
            <a:r>
              <a:rPr lang="en-GB" baseline="0" dirty="0"/>
              <a:t>In the above example, name and age are made private to protect them, but how would you set these states?</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11</a:t>
            </a:fld>
            <a:endParaRPr lang="en-GB" dirty="0"/>
          </a:p>
        </p:txBody>
      </p:sp>
    </p:spTree>
    <p:extLst>
      <p:ext uri="{BB962C8B-B14F-4D97-AF65-F5344CB8AC3E}">
        <p14:creationId xmlns:p14="http://schemas.microsoft.com/office/powerpoint/2010/main" val="621306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Private fields</a:t>
            </a:r>
            <a:r>
              <a:rPr lang="en-GB" baseline="0" dirty="0"/>
              <a:t> should not be exposed as public. You would not expect someone outside of your car to change your speed or make of your car!</a:t>
            </a:r>
          </a:p>
          <a:p>
            <a:endParaRPr lang="en-GB" baseline="0" dirty="0"/>
          </a:p>
          <a:p>
            <a:r>
              <a:rPr lang="en-GB" baseline="0" dirty="0"/>
              <a:t>In the above example, name and age are made private to protect them, but how would you set these states?</a:t>
            </a:r>
            <a:endParaRPr lang="en-GB" dirty="0"/>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12</a:t>
            </a:fld>
            <a:endParaRPr lang="en-GB" dirty="0"/>
          </a:p>
        </p:txBody>
      </p:sp>
    </p:spTree>
    <p:extLst>
      <p:ext uri="{BB962C8B-B14F-4D97-AF65-F5344CB8AC3E}">
        <p14:creationId xmlns:p14="http://schemas.microsoft.com/office/powerpoint/2010/main" val="850661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r>
              <a:rPr lang="en-GB" baseline="0" dirty="0"/>
              <a:t>In the above example, name and age are made private and the only way to change them is through the get and set methods. You can build safety in these methods. For example, names must be greater than one character or age must be a positive number and within a range.</a:t>
            </a:r>
            <a:endParaRPr lang="en-GB" dirty="0"/>
          </a:p>
        </p:txBody>
      </p:sp>
    </p:spTree>
    <p:extLst>
      <p:ext uri="{BB962C8B-B14F-4D97-AF65-F5344CB8AC3E}">
        <p14:creationId xmlns:p14="http://schemas.microsoft.com/office/powerpoint/2010/main" val="417840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p:spPr>
        <p:txBody>
          <a:bodyPr/>
          <a:lstStyle/>
          <a:p>
            <a:r>
              <a:rPr lang="en-GB" baseline="0" dirty="0"/>
              <a:t>In the above example, name and age are made private and the only way to change them is through the get and set methods. You can build safety in these methods. For example, names must be greater than one character or age must be a positive number and within a range.</a:t>
            </a:r>
            <a:endParaRPr lang="en-GB" dirty="0"/>
          </a:p>
        </p:txBody>
      </p:sp>
    </p:spTree>
    <p:extLst>
      <p:ext uri="{BB962C8B-B14F-4D97-AF65-F5344CB8AC3E}">
        <p14:creationId xmlns:p14="http://schemas.microsoft.com/office/powerpoint/2010/main" val="24174756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r>
              <a:rPr lang="en-GB" dirty="0"/>
              <a:t>In</a:t>
            </a:r>
            <a:r>
              <a:rPr lang="en-GB" baseline="0" dirty="0"/>
              <a:t> the above example the model and speed of the car will be null and zero by default. The account id and owner will be zero and null.</a:t>
            </a:r>
          </a:p>
          <a:p>
            <a:r>
              <a:rPr lang="en-GB" baseline="0" dirty="0"/>
              <a:t>Obviously we can ask developers to set these after the instance is created but there are two problems with this approach. There is no guarantee a future develop would do this. We really don't want an account with id of zero in our system! And the other problem is, how do you set a private field with no setter?</a:t>
            </a:r>
          </a:p>
          <a:p>
            <a:r>
              <a:rPr lang="en-GB" baseline="0" dirty="0"/>
              <a:t>We need a constructor to set these initial values and to hide the default parameter-less constructor. Parameter-less constructors are the ones used to </a:t>
            </a:r>
            <a:r>
              <a:rPr lang="en-GB" baseline="0" dirty="0" err="1"/>
              <a:t>creat</a:t>
            </a:r>
            <a:r>
              <a:rPr lang="en-GB" baseline="0" dirty="0"/>
              <a:t> an instance of Account and Car on the slide.</a:t>
            </a:r>
            <a:endParaRPr lang="en-GB" dirty="0"/>
          </a:p>
        </p:txBody>
      </p:sp>
    </p:spTree>
    <p:extLst>
      <p:ext uri="{BB962C8B-B14F-4D97-AF65-F5344CB8AC3E}">
        <p14:creationId xmlns:p14="http://schemas.microsoft.com/office/powerpoint/2010/main" val="3541422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9869926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spect="1" noChangeArrowheads="1" noTextEdit="1"/>
          </p:cNvSpPr>
          <p:nvPr>
            <p:ph type="sldImg"/>
          </p:nvPr>
        </p:nvSpPr>
        <p:spPr>
          <a:ln/>
        </p:spPr>
      </p:sp>
      <p:sp>
        <p:nvSpPr>
          <p:cNvPr id="39939" name="Rectangle 3"/>
          <p:cNvSpPr>
            <a:spLocks noGrp="1" noChangeArrowheads="1"/>
          </p:cNvSpPr>
          <p:nvPr>
            <p:ph type="body" idx="1"/>
          </p:nvPr>
        </p:nvSpPr>
        <p:spPr>
          <a:noFill/>
          <a:ln/>
        </p:spPr>
        <p:txBody>
          <a:bodyPr/>
          <a:lstStyle/>
          <a:p>
            <a:endParaRPr lang="en-GB" dirty="0"/>
          </a:p>
        </p:txBody>
      </p:sp>
    </p:spTree>
    <p:extLst>
      <p:ext uri="{BB962C8B-B14F-4D97-AF65-F5344CB8AC3E}">
        <p14:creationId xmlns:p14="http://schemas.microsoft.com/office/powerpoint/2010/main" val="193300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p:spPr>
        <p:txBody>
          <a:bodyPr/>
          <a:lstStyle/>
          <a:p>
            <a:r>
              <a:rPr lang="en-GB" dirty="0"/>
              <a:t>In the type definition above you can see that two (overloaded) constructors have been defined (1) and (2). These constructors can be invoked using the new operator, with the arguments being provided within the parentheses, as shown above.</a:t>
            </a:r>
          </a:p>
          <a:p>
            <a:r>
              <a:rPr lang="en-GB" dirty="0"/>
              <a:t>Note that you can also explicitly initialise fields at their point of declaration (1). You should be aware that the field initialisations occur before the constructor is invoked for the object.</a:t>
            </a:r>
          </a:p>
          <a:p>
            <a:r>
              <a:rPr lang="en-GB" dirty="0"/>
              <a:t>Finally, you should note the constructor chaining syntax (2). This instructs the compiler to call the constructor which takes a String and an </a:t>
            </a:r>
            <a:r>
              <a:rPr lang="en-GB" dirty="0" err="1"/>
              <a:t>int</a:t>
            </a:r>
            <a:r>
              <a:rPr lang="en-GB" dirty="0"/>
              <a:t> as parameters, in this case, before executing the body of the constructor from which it is being called.</a:t>
            </a:r>
          </a:p>
          <a:p>
            <a:r>
              <a:rPr lang="en-GB" dirty="0"/>
              <a:t>It is possible to chain multiple constructors together in this way.</a:t>
            </a:r>
            <a:br>
              <a:rPr lang="en-GB" dirty="0"/>
            </a:br>
            <a:r>
              <a:rPr lang="en-GB" dirty="0"/>
              <a:t>		</a:t>
            </a:r>
          </a:p>
        </p:txBody>
      </p:sp>
    </p:spTree>
    <p:extLst>
      <p:ext uri="{BB962C8B-B14F-4D97-AF65-F5344CB8AC3E}">
        <p14:creationId xmlns:p14="http://schemas.microsoft.com/office/powerpoint/2010/main" val="1899631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endParaRPr lang="en-GB" dirty="0"/>
          </a:p>
        </p:txBody>
      </p:sp>
    </p:spTree>
    <p:extLst>
      <p:ext uri="{BB962C8B-B14F-4D97-AF65-F5344CB8AC3E}">
        <p14:creationId xmlns:p14="http://schemas.microsoft.com/office/powerpoint/2010/main" val="3334551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Struct</a:t>
            </a:r>
            <a:r>
              <a:rPr lang="en-GB" baseline="0" dirty="0"/>
              <a:t> is another type offered by Microsoft. Its code look like a class but it behaves like a value type. Therefore it can v=be passed by value (by copy) to a method).</a:t>
            </a:r>
          </a:p>
          <a:p>
            <a:r>
              <a:rPr lang="en-GB" baseline="0" dirty="0"/>
              <a:t>It must be said that </a:t>
            </a:r>
            <a:r>
              <a:rPr lang="en-GB" baseline="0" dirty="0" err="1"/>
              <a:t>structs</a:t>
            </a:r>
            <a:r>
              <a:rPr lang="en-GB" baseline="0" dirty="0"/>
              <a:t> ae rarely used by developers but it is frequently used by the </a:t>
            </a:r>
            <a:r>
              <a:rPr lang="en-GB" baseline="0" dirty="0" err="1"/>
              <a:t>.Net</a:t>
            </a:r>
            <a:r>
              <a:rPr lang="en-GB" baseline="0" dirty="0"/>
              <a:t> framework to create types such as </a:t>
            </a:r>
            <a:r>
              <a:rPr lang="en-GB" baseline="0" dirty="0" err="1"/>
              <a:t>int</a:t>
            </a:r>
            <a:r>
              <a:rPr lang="en-GB" baseline="0" dirty="0"/>
              <a:t>, double…Point, Rectangle and so on.</a:t>
            </a:r>
          </a:p>
          <a:p>
            <a:r>
              <a:rPr lang="en-GB" baseline="0" dirty="0"/>
              <a:t>A value type lives on the stack and is therefore not subject to garbage collection.</a:t>
            </a:r>
          </a:p>
          <a:p>
            <a:r>
              <a:rPr lang="en-GB" baseline="0" dirty="0" err="1"/>
              <a:t>Structs</a:t>
            </a:r>
            <a:r>
              <a:rPr lang="en-GB" baseline="0" dirty="0"/>
              <a:t> are meant to be pure value types so please do not embed reference types such as a </a:t>
            </a:r>
            <a:r>
              <a:rPr lang="en-GB" baseline="0" dirty="0" err="1"/>
              <a:t>sring</a:t>
            </a:r>
            <a:r>
              <a:rPr lang="en-GB" baseline="0" dirty="0"/>
              <a:t> object inside a </a:t>
            </a:r>
            <a:r>
              <a:rPr lang="en-GB" baseline="0" dirty="0" err="1"/>
              <a:t>struct</a:t>
            </a:r>
            <a:r>
              <a:rPr lang="en-GB" baseline="0" dirty="0"/>
              <a:t>. The compiler does not mind but you should.</a:t>
            </a:r>
          </a:p>
          <a:p>
            <a:r>
              <a:rPr lang="en-GB" baseline="0" dirty="0" err="1"/>
              <a:t>Structs</a:t>
            </a:r>
            <a:r>
              <a:rPr lang="en-GB" baseline="0" dirty="0"/>
              <a:t> are passed by copy so do not create a </a:t>
            </a:r>
            <a:r>
              <a:rPr lang="en-GB" baseline="0" dirty="0" err="1"/>
              <a:t>struct</a:t>
            </a:r>
            <a:r>
              <a:rPr lang="en-GB" baseline="0" dirty="0"/>
              <a:t> that takes too much space. The typical rule is 16 bytes of length but this is just a </a:t>
            </a:r>
            <a:r>
              <a:rPr lang="en-GB" baseline="0"/>
              <a:t>performance rule.</a:t>
            </a:r>
            <a:endParaRPr lang="en-GB" dirty="0"/>
          </a:p>
        </p:txBody>
      </p:sp>
    </p:spTree>
    <p:extLst>
      <p:ext uri="{BB962C8B-B14F-4D97-AF65-F5344CB8AC3E}">
        <p14:creationId xmlns:p14="http://schemas.microsoft.com/office/powerpoint/2010/main" val="148925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80899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Struct</a:t>
            </a:r>
            <a:r>
              <a:rPr lang="en-GB" baseline="0" dirty="0"/>
              <a:t> is another type offered by Microsoft. Its code look like a class but it behaves like a value type. Therefore it can v=be passed by value (by copy) to a method).</a:t>
            </a:r>
          </a:p>
          <a:p>
            <a:r>
              <a:rPr lang="en-GB" baseline="0" dirty="0"/>
              <a:t>It must be said that </a:t>
            </a:r>
            <a:r>
              <a:rPr lang="en-GB" baseline="0" dirty="0" err="1"/>
              <a:t>structs</a:t>
            </a:r>
            <a:r>
              <a:rPr lang="en-GB" baseline="0" dirty="0"/>
              <a:t> ae rarely used by developers but it is frequently used by the </a:t>
            </a:r>
            <a:r>
              <a:rPr lang="en-GB" baseline="0" dirty="0" err="1"/>
              <a:t>.Net</a:t>
            </a:r>
            <a:r>
              <a:rPr lang="en-GB" baseline="0" dirty="0"/>
              <a:t> framework to create types such as </a:t>
            </a:r>
            <a:r>
              <a:rPr lang="en-GB" baseline="0" dirty="0" err="1"/>
              <a:t>int</a:t>
            </a:r>
            <a:r>
              <a:rPr lang="en-GB" baseline="0" dirty="0"/>
              <a:t>, double…Point, Rectangle and so on.</a:t>
            </a:r>
          </a:p>
          <a:p>
            <a:r>
              <a:rPr lang="en-GB" baseline="0" dirty="0"/>
              <a:t>A value type lives on the stack and is therefore not subject to garbage collection.</a:t>
            </a:r>
          </a:p>
          <a:p>
            <a:r>
              <a:rPr lang="en-GB" baseline="0" dirty="0" err="1"/>
              <a:t>Structs</a:t>
            </a:r>
            <a:r>
              <a:rPr lang="en-GB" baseline="0" dirty="0"/>
              <a:t> are meant to be pure value types so please do not embed reference types such as a </a:t>
            </a:r>
            <a:r>
              <a:rPr lang="en-GB" baseline="0" dirty="0" err="1"/>
              <a:t>sring</a:t>
            </a:r>
            <a:r>
              <a:rPr lang="en-GB" baseline="0" dirty="0"/>
              <a:t> object inside a </a:t>
            </a:r>
            <a:r>
              <a:rPr lang="en-GB" baseline="0" dirty="0" err="1"/>
              <a:t>struct</a:t>
            </a:r>
            <a:r>
              <a:rPr lang="en-GB" baseline="0" dirty="0"/>
              <a:t>. The compiler does not mind but you should.</a:t>
            </a:r>
          </a:p>
          <a:p>
            <a:r>
              <a:rPr lang="en-GB" baseline="0" dirty="0" err="1"/>
              <a:t>Structs</a:t>
            </a:r>
            <a:r>
              <a:rPr lang="en-GB" baseline="0" dirty="0"/>
              <a:t> are passed by copy so do not create a </a:t>
            </a:r>
            <a:r>
              <a:rPr lang="en-GB" baseline="0" dirty="0" err="1"/>
              <a:t>struct</a:t>
            </a:r>
            <a:r>
              <a:rPr lang="en-GB" baseline="0" dirty="0"/>
              <a:t> that takes too much space. The typical rule is 16 bytes of length but this is just a </a:t>
            </a:r>
            <a:r>
              <a:rPr lang="en-GB" baseline="0"/>
              <a:t>performance rule.</a:t>
            </a:r>
            <a:endParaRPr lang="en-GB" dirty="0"/>
          </a:p>
        </p:txBody>
      </p:sp>
    </p:spTree>
    <p:extLst>
      <p:ext uri="{BB962C8B-B14F-4D97-AF65-F5344CB8AC3E}">
        <p14:creationId xmlns:p14="http://schemas.microsoft.com/office/powerpoint/2010/main" val="3610536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8114" name="Rectangle 2"/>
          <p:cNvSpPr>
            <a:spLocks noGrp="1" noRot="1" noChangeAspect="1" noChangeArrowheads="1" noTextEdit="1"/>
          </p:cNvSpPr>
          <p:nvPr>
            <p:ph type="sldImg"/>
          </p:nvPr>
        </p:nvSpPr>
        <p:spPr>
          <a:ln/>
        </p:spPr>
      </p:sp>
      <p:sp>
        <p:nvSpPr>
          <p:cNvPr id="858115" name="Rectangle 3"/>
          <p:cNvSpPr>
            <a:spLocks noGrp="1" noChangeArrowheads="1"/>
          </p:cNvSpPr>
          <p:nvPr>
            <p:ph type="body" idx="1"/>
          </p:nvPr>
        </p:nvSpPr>
        <p:spPr/>
        <p:txBody>
          <a:bodyPr/>
          <a:lstStyle/>
          <a:p>
            <a:endParaRPr lang="en-GB" dirty="0"/>
          </a:p>
        </p:txBody>
      </p:sp>
    </p:spTree>
    <p:extLst>
      <p:ext uri="{BB962C8B-B14F-4D97-AF65-F5344CB8AC3E}">
        <p14:creationId xmlns:p14="http://schemas.microsoft.com/office/powerpoint/2010/main" val="807257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612677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4</a:t>
            </a:fld>
            <a:endParaRPr lang="en-GB" dirty="0"/>
          </a:p>
        </p:txBody>
      </p:sp>
    </p:spTree>
    <p:extLst>
      <p:ext uri="{BB962C8B-B14F-4D97-AF65-F5344CB8AC3E}">
        <p14:creationId xmlns:p14="http://schemas.microsoft.com/office/powerpoint/2010/main" val="611502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5</a:t>
            </a:fld>
            <a:endParaRPr lang="en-GB" dirty="0"/>
          </a:p>
        </p:txBody>
      </p:sp>
    </p:spTree>
    <p:extLst>
      <p:ext uri="{BB962C8B-B14F-4D97-AF65-F5344CB8AC3E}">
        <p14:creationId xmlns:p14="http://schemas.microsoft.com/office/powerpoint/2010/main" val="360539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6</a:t>
            </a:fld>
            <a:endParaRPr lang="en-GB" dirty="0"/>
          </a:p>
        </p:txBody>
      </p:sp>
    </p:spTree>
    <p:extLst>
      <p:ext uri="{BB962C8B-B14F-4D97-AF65-F5344CB8AC3E}">
        <p14:creationId xmlns:p14="http://schemas.microsoft.com/office/powerpoint/2010/main" val="2091677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7</a:t>
            </a:fld>
            <a:endParaRPr lang="en-GB" dirty="0"/>
          </a:p>
        </p:txBody>
      </p:sp>
    </p:spTree>
    <p:extLst>
      <p:ext uri="{BB962C8B-B14F-4D97-AF65-F5344CB8AC3E}">
        <p14:creationId xmlns:p14="http://schemas.microsoft.com/office/powerpoint/2010/main" val="3089990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E1F5F-BEC2-48D5-A890-C07C79853E26}" type="slidenum">
              <a:rPr lang="en-GB" smtClean="0"/>
              <a:t>8</a:t>
            </a:fld>
            <a:endParaRPr lang="en-GB" dirty="0"/>
          </a:p>
        </p:txBody>
      </p:sp>
    </p:spTree>
    <p:extLst>
      <p:ext uri="{BB962C8B-B14F-4D97-AF65-F5344CB8AC3E}">
        <p14:creationId xmlns:p14="http://schemas.microsoft.com/office/powerpoint/2010/main" val="4149201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Types define the content and the behaviour of objects. It is a blueprint which the runtime will use to determine what memory needs to be allocated at run-time, and which the compiler will use to validate that your code is correct.</a:t>
            </a:r>
          </a:p>
          <a:p>
            <a:endParaRPr lang="en-GB" dirty="0"/>
          </a:p>
          <a:p>
            <a:r>
              <a:rPr lang="en-GB" dirty="0"/>
              <a:t>Types consist of two sorts of members: fields and methods.</a:t>
            </a:r>
          </a:p>
          <a:p>
            <a:endParaRPr lang="en-GB" dirty="0"/>
          </a:p>
          <a:p>
            <a:r>
              <a:rPr lang="en-GB" dirty="0"/>
              <a:t>Fields define the data elements from which your types are composed. For example, every car has a make and a model; these would therefore make ideal fields in a program that let's users browse car information on the web.</a:t>
            </a:r>
          </a:p>
          <a:p>
            <a:endParaRPr lang="en-GB" dirty="0"/>
          </a:p>
          <a:p>
            <a:r>
              <a:rPr lang="en-GB" dirty="0"/>
              <a:t>Methods are the functions (or operations) that determine the behaviour of instances of the type, or of the type itself. Looking at our car example again, methods might include starting the car, steering it, accelerating (and braking!), and parking.</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9</a:t>
            </a:fld>
            <a:endParaRPr lang="en-GB" dirty="0"/>
          </a:p>
        </p:txBody>
      </p:sp>
    </p:spTree>
    <p:extLst>
      <p:ext uri="{BB962C8B-B14F-4D97-AF65-F5344CB8AC3E}">
        <p14:creationId xmlns:p14="http://schemas.microsoft.com/office/powerpoint/2010/main" val="2672421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Remember, the type definition is simply a blueprint of methods and fields. Objects, on the other hand, are instances of the type. They have their own state (the values in the fields) and their own identity, which in the world of a computer program is the address in memory that the object is stored in.</a:t>
            </a:r>
          </a:p>
          <a:p>
            <a:endParaRPr lang="en-GB" dirty="0"/>
          </a:p>
        </p:txBody>
      </p:sp>
      <p:sp>
        <p:nvSpPr>
          <p:cNvPr id="4" name="Slide Number Placeholder 3"/>
          <p:cNvSpPr>
            <a:spLocks noGrp="1"/>
          </p:cNvSpPr>
          <p:nvPr>
            <p:ph type="sldNum" sz="quarter" idx="5"/>
          </p:nvPr>
        </p:nvSpPr>
        <p:spPr/>
        <p:txBody>
          <a:bodyPr/>
          <a:lstStyle/>
          <a:p>
            <a:fld id="{35BE1F5F-BEC2-48D5-A890-C07C79853E26}" type="slidenum">
              <a:rPr lang="en-GB" smtClean="0"/>
              <a:t>10</a:t>
            </a:fld>
            <a:endParaRPr lang="en-GB" dirty="0"/>
          </a:p>
        </p:txBody>
      </p:sp>
    </p:spTree>
    <p:extLst>
      <p:ext uri="{BB962C8B-B14F-4D97-AF65-F5344CB8AC3E}">
        <p14:creationId xmlns:p14="http://schemas.microsoft.com/office/powerpoint/2010/main" val="9174636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Q&amp;A/what's next">
    <p:bg>
      <p:bgPr>
        <a:solidFill>
          <a:srgbClr val="EDCD3C"/>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1221280981"/>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rrow Left">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r="-1"/>
          <a:stretch/>
        </p:blipFill>
        <p:spPr>
          <a:xfrm>
            <a:off x="-6057" y="3264823"/>
            <a:ext cx="5967455" cy="2859259"/>
          </a:xfrm>
          <a:prstGeom prst="rect">
            <a:avLst/>
          </a:prstGeom>
        </p:spPr>
      </p:pic>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37035841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00EDB3"/>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21148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ctivity 1">
    <p:bg>
      <p:bgPr>
        <a:solidFill>
          <a:srgbClr val="0EEEB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4"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8688700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01 Section Divider">
    <p:bg>
      <p:bgPr>
        <a:solidFill>
          <a:schemeClr val="tx1"/>
        </a:solidFill>
        <a:effectLst/>
      </p:bgPr>
    </p:bg>
    <p:spTree>
      <p:nvGrpSpPr>
        <p:cNvPr id="1" name=""/>
        <p:cNvGrpSpPr/>
        <p:nvPr/>
      </p:nvGrpSpPr>
      <p:grpSpPr>
        <a:xfrm>
          <a:off x="0" y="0"/>
          <a:ext cx="0" cy="0"/>
          <a:chOff x="0" y="0"/>
          <a:chExt cx="0" cy="0"/>
        </a:xfrm>
      </p:grpSpPr>
      <p:sp>
        <p:nvSpPr>
          <p:cNvPr id="5" name="Rectangle 4"/>
          <p:cNvSpPr/>
          <p:nvPr userDrawn="1"/>
        </p:nvSpPr>
        <p:spPr>
          <a:xfrm>
            <a:off x="-609" y="0"/>
            <a:ext cx="12192609"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rgbClr val="004050"/>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779800"/>
            <a:ext cx="5627171" cy="1682133"/>
          </a:xfrm>
        </p:spPr>
        <p:txBody>
          <a:bodyPr anchor="b" anchorCtr="0">
            <a:noAutofit/>
          </a:bodyPr>
          <a:lstStyle>
            <a:lvl1pPr algn="l">
              <a:lnSpc>
                <a:spcPct val="100000"/>
              </a:lnSpc>
              <a:defRPr sz="3600" spc="60" baseline="0">
                <a:solidFill>
                  <a:srgbClr val="004050"/>
                </a:solidFill>
              </a:defRPr>
            </a:lvl1pPr>
          </a:lstStyle>
          <a:p>
            <a:r>
              <a:rPr lang="en-US" noProof="0" dirty="0"/>
              <a:t>CLICK TO EDIT MASTER TITLE STYLE</a:t>
            </a:r>
            <a:endParaRPr lang="en-GB" noProof="0" dirty="0"/>
          </a:p>
        </p:txBody>
      </p:sp>
      <p:sp>
        <p:nvSpPr>
          <p:cNvPr id="7" name="Rectangle 6"/>
          <p:cNvSpPr/>
          <p:nvPr userDrawn="1"/>
        </p:nvSpPr>
        <p:spPr>
          <a:xfrm>
            <a:off x="758190" y="769620"/>
            <a:ext cx="379608" cy="11049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rgbClr val="004050"/>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2116144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28C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1" name="Freeform 10">
            <a:extLst>
              <a:ext uri="{FF2B5EF4-FFF2-40B4-BE49-F238E27FC236}">
                <a16:creationId xmlns:a16="http://schemas.microsoft.com/office/drawing/2014/main" id="{35B5D0DF-4895-DB4F-85D9-C3FFDE55B8C8}"/>
              </a:ext>
            </a:extLst>
          </p:cNvPr>
          <p:cNvSpPr/>
          <p:nvPr userDrawn="1"/>
        </p:nvSpPr>
        <p:spPr>
          <a:xfrm>
            <a:off x="384784" y="4708688"/>
            <a:ext cx="4136901" cy="1728688"/>
          </a:xfrm>
          <a:custGeom>
            <a:avLst/>
            <a:gdLst>
              <a:gd name="connsiteX0" fmla="*/ 1041083 w 1035050"/>
              <a:gd name="connsiteY0" fmla="*/ 232283 h 527050"/>
              <a:gd name="connsiteX1" fmla="*/ 1041083 w 1035050"/>
              <a:gd name="connsiteY1" fmla="*/ 300545 h 527050"/>
              <a:gd name="connsiteX2" fmla="*/ 807403 w 1035050"/>
              <a:gd name="connsiteY2" fmla="*/ 532448 h 527050"/>
              <a:gd name="connsiteX3" fmla="*/ 738569 w 1035050"/>
              <a:gd name="connsiteY3" fmla="*/ 532448 h 527050"/>
              <a:gd name="connsiteX4" fmla="*/ 849249 w 1035050"/>
              <a:gd name="connsiteY4" fmla="*/ 300545 h 527050"/>
              <a:gd name="connsiteX5" fmla="*/ 564071 w 1035050"/>
              <a:gd name="connsiteY5" fmla="*/ 300545 h 527050"/>
              <a:gd name="connsiteX6" fmla="*/ 330454 w 1035050"/>
              <a:gd name="connsiteY6" fmla="*/ 532448 h 527050"/>
              <a:gd name="connsiteX7" fmla="*/ 261430 w 1035050"/>
              <a:gd name="connsiteY7" fmla="*/ 532448 h 527050"/>
              <a:gd name="connsiteX8" fmla="*/ 355854 w 1035050"/>
              <a:gd name="connsiteY8" fmla="*/ 314769 h 527050"/>
              <a:gd name="connsiteX9" fmla="*/ 202819 w 1035050"/>
              <a:gd name="connsiteY9" fmla="*/ 532448 h 527050"/>
              <a:gd name="connsiteX10" fmla="*/ 134049 w 1035050"/>
              <a:gd name="connsiteY10" fmla="*/ 532448 h 527050"/>
              <a:gd name="connsiteX11" fmla="*/ 232220 w 1035050"/>
              <a:gd name="connsiteY11" fmla="*/ 311277 h 527050"/>
              <a:gd name="connsiteX12" fmla="*/ 68771 w 1035050"/>
              <a:gd name="connsiteY12" fmla="*/ 532448 h 527050"/>
              <a:gd name="connsiteX13" fmla="*/ 0 w 1035050"/>
              <a:gd name="connsiteY13" fmla="*/ 532448 h 527050"/>
              <a:gd name="connsiteX14" fmla="*/ 162751 w 1035050"/>
              <a:gd name="connsiteY14" fmla="*/ 266192 h 527050"/>
              <a:gd name="connsiteX15" fmla="*/ 0 w 1035050"/>
              <a:gd name="connsiteY15" fmla="*/ 0 h 527050"/>
              <a:gd name="connsiteX16" fmla="*/ 68771 w 1035050"/>
              <a:gd name="connsiteY16" fmla="*/ 0 h 527050"/>
              <a:gd name="connsiteX17" fmla="*/ 231712 w 1035050"/>
              <a:gd name="connsiteY17" fmla="*/ 221107 h 527050"/>
              <a:gd name="connsiteX18" fmla="*/ 134049 w 1035050"/>
              <a:gd name="connsiteY18" fmla="*/ 381 h 527050"/>
              <a:gd name="connsiteX19" fmla="*/ 202819 w 1035050"/>
              <a:gd name="connsiteY19" fmla="*/ 381 h 527050"/>
              <a:gd name="connsiteX20" fmla="*/ 355918 w 1035050"/>
              <a:gd name="connsiteY20" fmla="*/ 218059 h 527050"/>
              <a:gd name="connsiteX21" fmla="*/ 261430 w 1035050"/>
              <a:gd name="connsiteY21" fmla="*/ 381 h 527050"/>
              <a:gd name="connsiteX22" fmla="*/ 330264 w 1035050"/>
              <a:gd name="connsiteY22" fmla="*/ 381 h 527050"/>
              <a:gd name="connsiteX23" fmla="*/ 564071 w 1035050"/>
              <a:gd name="connsiteY23" fmla="*/ 232283 h 527050"/>
              <a:gd name="connsiteX24" fmla="*/ 849440 w 1035050"/>
              <a:gd name="connsiteY24" fmla="*/ 232283 h 527050"/>
              <a:gd name="connsiteX25" fmla="*/ 738759 w 1035050"/>
              <a:gd name="connsiteY25" fmla="*/ 381 h 527050"/>
              <a:gd name="connsiteX26" fmla="*/ 807593 w 1035050"/>
              <a:gd name="connsiteY26" fmla="*/ 381 h 527050"/>
              <a:gd name="connsiteX27" fmla="*/ 1041083 w 1035050"/>
              <a:gd name="connsiteY27" fmla="*/ 232283 h 52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35050" h="527050">
                <a:moveTo>
                  <a:pt x="1041083" y="232283"/>
                </a:moveTo>
                <a:lnTo>
                  <a:pt x="1041083" y="300545"/>
                </a:lnTo>
                <a:cubicBezTo>
                  <a:pt x="912573" y="300194"/>
                  <a:pt x="808032" y="403939"/>
                  <a:pt x="807403" y="532448"/>
                </a:cubicBezTo>
                <a:lnTo>
                  <a:pt x="738569" y="532448"/>
                </a:lnTo>
                <a:cubicBezTo>
                  <a:pt x="738665" y="442426"/>
                  <a:pt x="779322" y="357240"/>
                  <a:pt x="849249" y="300545"/>
                </a:cubicBezTo>
                <a:lnTo>
                  <a:pt x="564071" y="300545"/>
                </a:lnTo>
                <a:cubicBezTo>
                  <a:pt x="435571" y="300194"/>
                  <a:pt x="331049" y="403949"/>
                  <a:pt x="330454" y="532448"/>
                </a:cubicBezTo>
                <a:lnTo>
                  <a:pt x="261430" y="532448"/>
                </a:lnTo>
                <a:cubicBezTo>
                  <a:pt x="261469" y="449957"/>
                  <a:pt x="295649" y="371162"/>
                  <a:pt x="355854" y="314769"/>
                </a:cubicBezTo>
                <a:cubicBezTo>
                  <a:pt x="264255" y="348074"/>
                  <a:pt x="203155" y="434982"/>
                  <a:pt x="202819" y="532448"/>
                </a:cubicBezTo>
                <a:lnTo>
                  <a:pt x="134049" y="532448"/>
                </a:lnTo>
                <a:cubicBezTo>
                  <a:pt x="134077" y="448170"/>
                  <a:pt x="169736" y="367833"/>
                  <a:pt x="232220" y="311277"/>
                </a:cubicBezTo>
                <a:cubicBezTo>
                  <a:pt x="135308" y="341431"/>
                  <a:pt x="69149" y="430954"/>
                  <a:pt x="68771" y="532448"/>
                </a:cubicBezTo>
                <a:lnTo>
                  <a:pt x="0" y="532448"/>
                </a:lnTo>
                <a:cubicBezTo>
                  <a:pt x="242" y="420258"/>
                  <a:pt x="63014" y="317565"/>
                  <a:pt x="162751" y="266192"/>
                </a:cubicBezTo>
                <a:cubicBezTo>
                  <a:pt x="63024" y="214841"/>
                  <a:pt x="251" y="112170"/>
                  <a:pt x="0" y="0"/>
                </a:cubicBezTo>
                <a:lnTo>
                  <a:pt x="68771" y="0"/>
                </a:lnTo>
                <a:cubicBezTo>
                  <a:pt x="69086" y="101339"/>
                  <a:pt x="135011" y="190797"/>
                  <a:pt x="231712" y="221107"/>
                </a:cubicBezTo>
                <a:cubicBezTo>
                  <a:pt x="169531" y="164565"/>
                  <a:pt x="134072" y="84425"/>
                  <a:pt x="134049" y="381"/>
                </a:cubicBezTo>
                <a:lnTo>
                  <a:pt x="202819" y="381"/>
                </a:lnTo>
                <a:cubicBezTo>
                  <a:pt x="203128" y="97875"/>
                  <a:pt x="264269" y="184807"/>
                  <a:pt x="355918" y="218059"/>
                </a:cubicBezTo>
                <a:cubicBezTo>
                  <a:pt x="295689" y="161678"/>
                  <a:pt x="261486" y="82882"/>
                  <a:pt x="261430" y="381"/>
                </a:cubicBezTo>
                <a:lnTo>
                  <a:pt x="330264" y="381"/>
                </a:lnTo>
                <a:cubicBezTo>
                  <a:pt x="330893" y="128940"/>
                  <a:pt x="435511" y="232705"/>
                  <a:pt x="564071" y="232283"/>
                </a:cubicBezTo>
                <a:lnTo>
                  <a:pt x="849440" y="232283"/>
                </a:lnTo>
                <a:cubicBezTo>
                  <a:pt x="779505" y="175595"/>
                  <a:pt x="738847" y="90405"/>
                  <a:pt x="738759" y="381"/>
                </a:cubicBezTo>
                <a:lnTo>
                  <a:pt x="807593" y="381"/>
                </a:lnTo>
                <a:cubicBezTo>
                  <a:pt x="808223" y="128815"/>
                  <a:pt x="912647" y="232530"/>
                  <a:pt x="1041083" y="232283"/>
                </a:cubicBezTo>
                <a:close/>
              </a:path>
            </a:pathLst>
          </a:custGeom>
          <a:solidFill>
            <a:srgbClr val="004050"/>
          </a:solidFill>
          <a:ln w="6350" cap="flat">
            <a:noFill/>
            <a:prstDash val="solid"/>
            <a:miter/>
          </a:ln>
        </p:spPr>
        <p:txBody>
          <a:bodyPr rtlCol="0" anchor="ctr"/>
          <a:lstStyle/>
          <a:p>
            <a:endParaRPr lang="en-GB"/>
          </a:p>
        </p:txBody>
      </p:sp>
    </p:spTree>
    <p:extLst>
      <p:ext uri="{BB962C8B-B14F-4D97-AF65-F5344CB8AC3E}">
        <p14:creationId xmlns:p14="http://schemas.microsoft.com/office/powerpoint/2010/main" val="27488700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Text Slide A">
    <p:spTree>
      <p:nvGrpSpPr>
        <p:cNvPr id="1" name=""/>
        <p:cNvGrpSpPr/>
        <p:nvPr/>
      </p:nvGrpSpPr>
      <p:grpSpPr>
        <a:xfrm>
          <a:off x="0" y="0"/>
          <a:ext cx="0" cy="0"/>
          <a:chOff x="0" y="0"/>
          <a:chExt cx="0" cy="0"/>
        </a:xfrm>
      </p:grpSpPr>
      <p:grpSp>
        <p:nvGrpSpPr>
          <p:cNvPr id="2" name="Group 1"/>
          <p:cNvGrpSpPr/>
          <p:nvPr userDrawn="1"/>
        </p:nvGrpSpPr>
        <p:grpSpPr>
          <a:xfrm>
            <a:off x="-6058" y="3516217"/>
            <a:ext cx="5797612" cy="2396903"/>
            <a:chOff x="1320045" y="4580698"/>
            <a:chExt cx="3312434" cy="1370734"/>
          </a:xfrm>
          <a:solidFill>
            <a:srgbClr val="28CFF9"/>
          </a:solidFill>
        </p:grpSpPr>
        <p:sp>
          <p:nvSpPr>
            <p:cNvPr id="12" name="Rectangle 11"/>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4" name="Group 13">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5" name="Freeform 14">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6" name="Freeform 15">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7" name="Freeform 16">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8"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822106750"/>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28CFF9"/>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94725214"/>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Activity 1">
    <p:bg>
      <p:bgPr>
        <a:solidFill>
          <a:srgbClr val="28CFF9"/>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28947671"/>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_03 Section Divider">
    <p:bg>
      <p:bgPr>
        <a:solidFill>
          <a:srgbClr val="F3622C"/>
        </a:solidFill>
        <a:effectLst/>
      </p:bgPr>
    </p:bg>
    <p:spTree>
      <p:nvGrpSpPr>
        <p:cNvPr id="1" name=""/>
        <p:cNvGrpSpPr/>
        <p:nvPr/>
      </p:nvGrpSpPr>
      <p:grpSpPr>
        <a:xfrm>
          <a:off x="0" y="0"/>
          <a:ext cx="0" cy="0"/>
          <a:chOff x="0" y="0"/>
          <a:chExt cx="0" cy="0"/>
        </a:xfrm>
      </p:grpSpPr>
      <p:sp>
        <p:nvSpPr>
          <p:cNvPr id="16" name="Rectangle 15"/>
          <p:cNvSpPr/>
          <p:nvPr userDrawn="1"/>
        </p:nvSpPr>
        <p:spPr>
          <a:xfrm>
            <a:off x="760859" y="768561"/>
            <a:ext cx="379608" cy="11049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F8D237"/>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2" name="Rectangle 1"/>
          <p:cNvSpPr/>
          <p:nvPr userDrawn="1"/>
        </p:nvSpPr>
        <p:spPr>
          <a:xfrm>
            <a:off x="-1" y="3841786"/>
            <a:ext cx="8212667"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5471"/>
            <a:ext cx="8146316" cy="4320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chemeClr val="bg1"/>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1223561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F362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sp>
        <p:nvSpPr>
          <p:cNvPr id="14" name="Rectangle 13"/>
          <p:cNvSpPr/>
          <p:nvPr userDrawn="1"/>
        </p:nvSpPr>
        <p:spPr>
          <a:xfrm>
            <a:off x="0" y="5030515"/>
            <a:ext cx="2361189" cy="132089"/>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userDrawn="1"/>
        </p:nvSpPr>
        <p:spPr>
          <a:xfrm>
            <a:off x="0" y="5379138"/>
            <a:ext cx="2746241" cy="133200"/>
          </a:xfrm>
          <a:prstGeom prst="rect">
            <a:avLst/>
          </a:prstGeom>
          <a:solidFill>
            <a:srgbClr val="F8D2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203017" y="4568506"/>
            <a:ext cx="2424152" cy="1401684"/>
            <a:chOff x="7799133" y="1870745"/>
            <a:chExt cx="1010349" cy="584292"/>
          </a:xfrm>
          <a:solidFill>
            <a:srgbClr val="F8D237"/>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998918914"/>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Q&amp;A/what's next">
    <p:bg>
      <p:bgPr>
        <a:solidFill>
          <a:srgbClr val="7E007C"/>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FF004C"/>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solidFill>
                  <a:schemeClr val="bg1"/>
                </a:solidFill>
              </a:defRPr>
            </a:lvl1pPr>
          </a:lstStyle>
          <a:p>
            <a:r>
              <a:rPr lang="en-US" noProof="0" dirty="0"/>
              <a:t>CLICK TO EDIT TITLE</a:t>
            </a:r>
            <a:endParaRPr lang="en-GB" noProof="0" dirty="0"/>
          </a:p>
        </p:txBody>
      </p:sp>
    </p:spTree>
    <p:extLst>
      <p:ext uri="{BB962C8B-B14F-4D97-AF65-F5344CB8AC3E}">
        <p14:creationId xmlns:p14="http://schemas.microsoft.com/office/powerpoint/2010/main" val="392098513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Text Slide A">
    <p:spTree>
      <p:nvGrpSpPr>
        <p:cNvPr id="1" name=""/>
        <p:cNvGrpSpPr/>
        <p:nvPr/>
      </p:nvGrpSpPr>
      <p:grpSpPr>
        <a:xfrm>
          <a:off x="0" y="0"/>
          <a:ext cx="0" cy="0"/>
          <a:chOff x="0" y="0"/>
          <a:chExt cx="0" cy="0"/>
        </a:xfrm>
      </p:grpSpPr>
      <p:grpSp>
        <p:nvGrpSpPr>
          <p:cNvPr id="8" name="Group 7"/>
          <p:cNvGrpSpPr/>
          <p:nvPr userDrawn="1"/>
        </p:nvGrpSpPr>
        <p:grpSpPr>
          <a:xfrm>
            <a:off x="-6058" y="3516217"/>
            <a:ext cx="5797612" cy="2396903"/>
            <a:chOff x="1320045" y="4580698"/>
            <a:chExt cx="3312434" cy="1370734"/>
          </a:xfrm>
          <a:solidFill>
            <a:srgbClr val="F3622C"/>
          </a:solidFill>
        </p:grpSpPr>
        <p:sp>
          <p:nvSpPr>
            <p:cNvPr id="9" name="Rectangle 8"/>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5"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6"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416148498"/>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F1612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0865721"/>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Activity 1">
    <p:bg>
      <p:bgPr>
        <a:solidFill>
          <a:srgbClr val="F3622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accent1"/>
          </a:solidFill>
          <a:ln w="6350" cap="flat">
            <a:noFill/>
            <a:prstDash val="solid"/>
            <a:miter/>
          </a:ln>
        </p:spPr>
        <p:txBody>
          <a:bodyPr rtlCol="0" anchor="ctr"/>
          <a:lstStyle/>
          <a:p>
            <a:endParaRPr lang="en-GB">
              <a:solidFill>
                <a:schemeClr val="bg1"/>
              </a:solidFill>
            </a:endParaRPr>
          </a:p>
        </p:txBody>
      </p:sp>
      <p:sp>
        <p:nvSpPr>
          <p:cNvPr id="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rgbClr val="004050"/>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6"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1937711222"/>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_02 Section Divider">
    <p:bg>
      <p:bgPr>
        <a:solidFill>
          <a:srgbClr val="7E007C"/>
        </a:solidFill>
        <a:effectLst/>
      </p:bgPr>
    </p:bg>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A0DD6AED-2202-DD48-A2D6-60CCC5F07320}"/>
              </a:ext>
            </a:extLst>
          </p:cNvPr>
          <p:cNvSpPr/>
          <p:nvPr userDrawn="1"/>
        </p:nvSpPr>
        <p:spPr>
          <a:xfrm>
            <a:off x="-609" y="2116538"/>
            <a:ext cx="11411496" cy="5526322"/>
          </a:xfrm>
          <a:custGeom>
            <a:avLst/>
            <a:gdLst>
              <a:gd name="connsiteX0" fmla="*/ 676275 w 1009650"/>
              <a:gd name="connsiteY0" fmla="*/ 287331 h 488950"/>
              <a:gd name="connsiteX1" fmla="*/ 7684 w 1009650"/>
              <a:gd name="connsiteY1" fmla="*/ 287331 h 488950"/>
              <a:gd name="connsiteX2" fmla="*/ 0 w 1009650"/>
              <a:gd name="connsiteY2" fmla="*/ 279838 h 488950"/>
              <a:gd name="connsiteX3" fmla="*/ 0 w 1009650"/>
              <a:gd name="connsiteY3" fmla="*/ 210877 h 488950"/>
              <a:gd name="connsiteX4" fmla="*/ 6350 w 1009650"/>
              <a:gd name="connsiteY4" fmla="*/ 204527 h 488950"/>
              <a:gd name="connsiteX5" fmla="*/ 666750 w 1009650"/>
              <a:gd name="connsiteY5" fmla="*/ 204527 h 488950"/>
              <a:gd name="connsiteX6" fmla="*/ 676212 w 1009650"/>
              <a:gd name="connsiteY6" fmla="*/ 195002 h 488950"/>
              <a:gd name="connsiteX7" fmla="*/ 676212 w 1009650"/>
              <a:gd name="connsiteY7" fmla="*/ 10852 h 488950"/>
              <a:gd name="connsiteX8" fmla="*/ 681800 w 1009650"/>
              <a:gd name="connsiteY8" fmla="*/ 2661 h 488950"/>
              <a:gd name="connsiteX9" fmla="*/ 684975 w 1009650"/>
              <a:gd name="connsiteY9" fmla="*/ 1137 h 488950"/>
              <a:gd name="connsiteX10" fmla="*/ 690245 w 1009650"/>
              <a:gd name="connsiteY10" fmla="*/ 1835 h 488950"/>
              <a:gd name="connsiteX11" fmla="*/ 729552 w 1009650"/>
              <a:gd name="connsiteY11" fmla="*/ 43428 h 488950"/>
              <a:gd name="connsiteX12" fmla="*/ 770319 w 1009650"/>
              <a:gd name="connsiteY12" fmla="*/ 82036 h 488950"/>
              <a:gd name="connsiteX13" fmla="*/ 827469 w 1009650"/>
              <a:gd name="connsiteY13" fmla="*/ 129788 h 488950"/>
              <a:gd name="connsiteX14" fmla="*/ 873506 w 1009650"/>
              <a:gd name="connsiteY14" fmla="*/ 162681 h 488950"/>
              <a:gd name="connsiteX15" fmla="*/ 907415 w 1009650"/>
              <a:gd name="connsiteY15" fmla="*/ 185350 h 488950"/>
              <a:gd name="connsiteX16" fmla="*/ 935673 w 1009650"/>
              <a:gd name="connsiteY16" fmla="*/ 201670 h 488950"/>
              <a:gd name="connsiteX17" fmla="*/ 967804 w 1009650"/>
              <a:gd name="connsiteY17" fmla="*/ 218942 h 488950"/>
              <a:gd name="connsiteX18" fmla="*/ 997903 w 1009650"/>
              <a:gd name="connsiteY18" fmla="*/ 232848 h 488950"/>
              <a:gd name="connsiteX19" fmla="*/ 1010031 w 1009650"/>
              <a:gd name="connsiteY19" fmla="*/ 238436 h 488950"/>
              <a:gd name="connsiteX20" fmla="*/ 1011428 w 1009650"/>
              <a:gd name="connsiteY20" fmla="*/ 241294 h 488950"/>
              <a:gd name="connsiteX21" fmla="*/ 1011428 w 1009650"/>
              <a:gd name="connsiteY21" fmla="*/ 248914 h 488950"/>
              <a:gd name="connsiteX22" fmla="*/ 1008189 w 1009650"/>
              <a:gd name="connsiteY22" fmla="*/ 253422 h 488950"/>
              <a:gd name="connsiteX23" fmla="*/ 952183 w 1009650"/>
              <a:gd name="connsiteY23" fmla="*/ 281045 h 488950"/>
              <a:gd name="connsiteX24" fmla="*/ 906145 w 1009650"/>
              <a:gd name="connsiteY24" fmla="*/ 306953 h 488950"/>
              <a:gd name="connsiteX25" fmla="*/ 872236 w 1009650"/>
              <a:gd name="connsiteY25" fmla="*/ 329622 h 488950"/>
              <a:gd name="connsiteX26" fmla="*/ 835406 w 1009650"/>
              <a:gd name="connsiteY26" fmla="*/ 355467 h 488950"/>
              <a:gd name="connsiteX27" fmla="*/ 796100 w 1009650"/>
              <a:gd name="connsiteY27" fmla="*/ 386455 h 488950"/>
              <a:gd name="connsiteX28" fmla="*/ 760730 w 1009650"/>
              <a:gd name="connsiteY28" fmla="*/ 416998 h 488950"/>
              <a:gd name="connsiteX29" fmla="*/ 716280 w 1009650"/>
              <a:gd name="connsiteY29" fmla="*/ 460686 h 488950"/>
              <a:gd name="connsiteX30" fmla="*/ 690880 w 1009650"/>
              <a:gd name="connsiteY30" fmla="*/ 488563 h 488950"/>
              <a:gd name="connsiteX31" fmla="*/ 685292 w 1009650"/>
              <a:gd name="connsiteY31" fmla="*/ 489642 h 488950"/>
              <a:gd name="connsiteX32" fmla="*/ 678942 w 1009650"/>
              <a:gd name="connsiteY32" fmla="*/ 486404 h 488950"/>
              <a:gd name="connsiteX33" fmla="*/ 676402 w 1009650"/>
              <a:gd name="connsiteY33" fmla="*/ 480054 h 488950"/>
              <a:gd name="connsiteX34" fmla="*/ 676402 w 1009650"/>
              <a:gd name="connsiteY34" fmla="*/ 378454 h 488950"/>
              <a:gd name="connsiteX35" fmla="*/ 676402 w 1009650"/>
              <a:gd name="connsiteY35" fmla="*/ 287331 h 488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09650" h="488950">
                <a:moveTo>
                  <a:pt x="676275" y="287331"/>
                </a:moveTo>
                <a:lnTo>
                  <a:pt x="7684" y="287331"/>
                </a:lnTo>
                <a:cubicBezTo>
                  <a:pt x="0" y="287331"/>
                  <a:pt x="0" y="287331"/>
                  <a:pt x="0" y="279838"/>
                </a:cubicBezTo>
                <a:cubicBezTo>
                  <a:pt x="0" y="256851"/>
                  <a:pt x="0" y="233864"/>
                  <a:pt x="0" y="210877"/>
                </a:cubicBezTo>
                <a:cubicBezTo>
                  <a:pt x="0" y="205543"/>
                  <a:pt x="1524" y="204527"/>
                  <a:pt x="6350" y="204527"/>
                </a:cubicBezTo>
                <a:cubicBezTo>
                  <a:pt x="226483" y="204527"/>
                  <a:pt x="446617" y="204527"/>
                  <a:pt x="666750" y="204527"/>
                </a:cubicBezTo>
                <a:cubicBezTo>
                  <a:pt x="677228" y="204527"/>
                  <a:pt x="676212" y="205988"/>
                  <a:pt x="676212" y="195002"/>
                </a:cubicBezTo>
                <a:cubicBezTo>
                  <a:pt x="676212" y="133661"/>
                  <a:pt x="676212" y="72278"/>
                  <a:pt x="676212" y="10852"/>
                </a:cubicBezTo>
                <a:cubicBezTo>
                  <a:pt x="675743" y="7103"/>
                  <a:pt x="678138" y="3592"/>
                  <a:pt x="681800" y="2661"/>
                </a:cubicBezTo>
                <a:cubicBezTo>
                  <a:pt x="682942" y="2349"/>
                  <a:pt x="684018" y="1833"/>
                  <a:pt x="684975" y="1137"/>
                </a:cubicBezTo>
                <a:cubicBezTo>
                  <a:pt x="687070" y="-451"/>
                  <a:pt x="688150" y="-514"/>
                  <a:pt x="690245" y="1835"/>
                </a:cubicBezTo>
                <a:cubicBezTo>
                  <a:pt x="702945" y="15932"/>
                  <a:pt x="716090" y="29966"/>
                  <a:pt x="729552" y="43428"/>
                </a:cubicBezTo>
                <a:cubicBezTo>
                  <a:pt x="743014" y="56890"/>
                  <a:pt x="756222" y="69780"/>
                  <a:pt x="770319" y="82036"/>
                </a:cubicBezTo>
                <a:cubicBezTo>
                  <a:pt x="789051" y="98419"/>
                  <a:pt x="808419" y="114421"/>
                  <a:pt x="827469" y="129788"/>
                </a:cubicBezTo>
                <a:cubicBezTo>
                  <a:pt x="842328" y="141408"/>
                  <a:pt x="858012" y="151886"/>
                  <a:pt x="873506" y="162681"/>
                </a:cubicBezTo>
                <a:cubicBezTo>
                  <a:pt x="884682" y="170428"/>
                  <a:pt x="895922" y="178111"/>
                  <a:pt x="907415" y="185350"/>
                </a:cubicBezTo>
                <a:cubicBezTo>
                  <a:pt x="916623" y="191192"/>
                  <a:pt x="926148" y="196399"/>
                  <a:pt x="935673" y="201670"/>
                </a:cubicBezTo>
                <a:cubicBezTo>
                  <a:pt x="946277" y="207575"/>
                  <a:pt x="956945" y="213481"/>
                  <a:pt x="967804" y="218942"/>
                </a:cubicBezTo>
                <a:cubicBezTo>
                  <a:pt x="977710" y="223895"/>
                  <a:pt x="987870" y="228213"/>
                  <a:pt x="997903" y="232848"/>
                </a:cubicBezTo>
                <a:cubicBezTo>
                  <a:pt x="1001967" y="234690"/>
                  <a:pt x="1006094" y="236404"/>
                  <a:pt x="1010031" y="238436"/>
                </a:cubicBezTo>
                <a:cubicBezTo>
                  <a:pt x="1010884" y="239145"/>
                  <a:pt x="1011393" y="240185"/>
                  <a:pt x="1011428" y="241294"/>
                </a:cubicBezTo>
                <a:cubicBezTo>
                  <a:pt x="1011811" y="243819"/>
                  <a:pt x="1011811" y="246388"/>
                  <a:pt x="1011428" y="248914"/>
                </a:cubicBezTo>
                <a:cubicBezTo>
                  <a:pt x="1010997" y="250790"/>
                  <a:pt x="1009830" y="252415"/>
                  <a:pt x="1008189" y="253422"/>
                </a:cubicBezTo>
                <a:cubicBezTo>
                  <a:pt x="989584" y="262693"/>
                  <a:pt x="970661" y="271456"/>
                  <a:pt x="952183" y="281045"/>
                </a:cubicBezTo>
                <a:cubicBezTo>
                  <a:pt x="936562" y="289173"/>
                  <a:pt x="921195" y="297872"/>
                  <a:pt x="906145" y="306953"/>
                </a:cubicBezTo>
                <a:cubicBezTo>
                  <a:pt x="894525" y="313938"/>
                  <a:pt x="883412" y="321939"/>
                  <a:pt x="872236" y="329622"/>
                </a:cubicBezTo>
                <a:cubicBezTo>
                  <a:pt x="859854" y="338131"/>
                  <a:pt x="847408" y="346513"/>
                  <a:pt x="835406" y="355467"/>
                </a:cubicBezTo>
                <a:cubicBezTo>
                  <a:pt x="822071" y="365500"/>
                  <a:pt x="808969" y="375829"/>
                  <a:pt x="796100" y="386455"/>
                </a:cubicBezTo>
                <a:cubicBezTo>
                  <a:pt x="784035" y="396297"/>
                  <a:pt x="772097" y="406330"/>
                  <a:pt x="760730" y="416998"/>
                </a:cubicBezTo>
                <a:cubicBezTo>
                  <a:pt x="745554" y="431159"/>
                  <a:pt x="730822" y="445827"/>
                  <a:pt x="716280" y="460686"/>
                </a:cubicBezTo>
                <a:cubicBezTo>
                  <a:pt x="707454" y="469640"/>
                  <a:pt x="699516" y="479419"/>
                  <a:pt x="690880" y="488563"/>
                </a:cubicBezTo>
                <a:cubicBezTo>
                  <a:pt x="689269" y="489731"/>
                  <a:pt x="687223" y="490126"/>
                  <a:pt x="685292" y="489642"/>
                </a:cubicBezTo>
                <a:cubicBezTo>
                  <a:pt x="682920" y="489162"/>
                  <a:pt x="680724" y="488042"/>
                  <a:pt x="678942" y="486404"/>
                </a:cubicBezTo>
                <a:cubicBezTo>
                  <a:pt x="677383" y="484647"/>
                  <a:pt x="676484" y="482402"/>
                  <a:pt x="676402" y="480054"/>
                </a:cubicBezTo>
                <a:cubicBezTo>
                  <a:pt x="676402" y="446208"/>
                  <a:pt x="676402" y="412299"/>
                  <a:pt x="676402" y="378454"/>
                </a:cubicBezTo>
                <a:lnTo>
                  <a:pt x="676402" y="287331"/>
                </a:lnTo>
                <a:close/>
              </a:path>
            </a:pathLst>
          </a:custGeom>
          <a:solidFill>
            <a:srgbClr val="F91258"/>
          </a:solidFill>
          <a:ln w="6350" cap="flat">
            <a:noFill/>
            <a:prstDash val="solid"/>
            <a:miter/>
          </a:ln>
        </p:spPr>
        <p:txBody>
          <a:bodyPr rtlCol="0" anchor="ctr"/>
          <a:lstStyle/>
          <a:p>
            <a:endParaRPr lang="en-GB"/>
          </a:p>
        </p:txBody>
      </p:sp>
      <p:sp>
        <p:nvSpPr>
          <p:cNvPr id="13"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8" y="2067007"/>
            <a:ext cx="5627171" cy="2353439"/>
          </a:xfrm>
        </p:spPr>
        <p:txBody>
          <a:bodyPr anchor="b" anchorCtr="0">
            <a:noAutofit/>
          </a:bodyPr>
          <a:lstStyle>
            <a:lvl1pPr algn="l">
              <a:lnSpc>
                <a:spcPts val="6000"/>
              </a:lnSpc>
              <a:defRPr sz="3600" spc="60" baseline="0">
                <a:solidFill>
                  <a:schemeClr val="bg1"/>
                </a:solidFill>
              </a:defRPr>
            </a:lvl1pPr>
          </a:lstStyle>
          <a:p>
            <a:r>
              <a:rPr lang="en-US" noProof="0" dirty="0"/>
              <a:t>CLICK TO EDIT MASTER TITLE STYLE</a:t>
            </a:r>
            <a:endParaRPr lang="en-GB" noProof="0" dirty="0"/>
          </a:p>
        </p:txBody>
      </p:sp>
    </p:spTree>
    <p:extLst>
      <p:ext uri="{BB962C8B-B14F-4D97-AF65-F5344CB8AC3E}">
        <p14:creationId xmlns:p14="http://schemas.microsoft.com/office/powerpoint/2010/main" val="3996745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4_Text Slide - With side bar C1">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7E00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chemeClr val="bg1"/>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
        <p:nvSpPr>
          <p:cNvPr id="9" name="Text Placeholder 4"/>
          <p:cNvSpPr>
            <a:spLocks noGrp="1"/>
          </p:cNvSpPr>
          <p:nvPr>
            <p:ph type="body" sz="quarter" idx="15" hasCustomPrompt="1"/>
          </p:nvPr>
        </p:nvSpPr>
        <p:spPr>
          <a:xfrm>
            <a:off x="5037138" y="1349984"/>
            <a:ext cx="5803900" cy="4094163"/>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20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r>
              <a:rPr lang="en-US" dirty="0" err="1"/>
              <a:t>sed</a:t>
            </a:r>
            <a:r>
              <a:rPr lang="en-US" dirty="0"/>
              <a:t> </a:t>
            </a:r>
            <a:r>
              <a:rPr lang="en-US" dirty="0" err="1"/>
              <a:t>diam</a:t>
            </a:r>
            <a:r>
              <a:rPr lang="en-US" dirty="0"/>
              <a:t> </a:t>
            </a:r>
            <a:r>
              <a:rPr lang="en-US" dirty="0" err="1"/>
              <a:t>nonummy</a:t>
            </a:r>
            <a:r>
              <a:rPr lang="en-US" dirty="0"/>
              <a:t> </a:t>
            </a:r>
            <a:r>
              <a:rPr lang="en-US" dirty="0" err="1"/>
              <a:t>nibh</a:t>
            </a:r>
            <a:r>
              <a:rPr lang="en-US" dirty="0"/>
              <a:t> </a:t>
            </a:r>
            <a:r>
              <a:rPr lang="en-US" dirty="0" err="1"/>
              <a:t>laoreet</a:t>
            </a:r>
            <a:r>
              <a:rPr lang="en-US" dirty="0"/>
              <a:t> </a:t>
            </a:r>
            <a:r>
              <a:rPr lang="en-US" dirty="0" err="1"/>
              <a:t>dolore</a:t>
            </a:r>
            <a:r>
              <a:rPr lang="en-US" dirty="0"/>
              <a:t> magna.</a:t>
            </a:r>
          </a:p>
          <a:p>
            <a:pPr lvl="1"/>
            <a:r>
              <a:rPr lang="en-US" dirty="0"/>
              <a:t>Second level</a:t>
            </a:r>
          </a:p>
        </p:txBody>
      </p:sp>
      <p:grpSp>
        <p:nvGrpSpPr>
          <p:cNvPr id="7" name="Group 6">
            <a:extLst>
              <a:ext uri="{FF2B5EF4-FFF2-40B4-BE49-F238E27FC236}">
                <a16:creationId xmlns:a16="http://schemas.microsoft.com/office/drawing/2014/main" id="{51C13B23-0164-1C4E-9E7A-3F1ECA7824F7}"/>
              </a:ext>
            </a:extLst>
          </p:cNvPr>
          <p:cNvGrpSpPr/>
          <p:nvPr userDrawn="1"/>
        </p:nvGrpSpPr>
        <p:grpSpPr>
          <a:xfrm>
            <a:off x="2327195" y="4606108"/>
            <a:ext cx="2293146" cy="1326143"/>
            <a:chOff x="7799133" y="1870745"/>
            <a:chExt cx="1010349" cy="584292"/>
          </a:xfrm>
          <a:solidFill>
            <a:srgbClr val="FF004C"/>
          </a:solidFill>
        </p:grpSpPr>
        <p:sp>
          <p:nvSpPr>
            <p:cNvPr id="11" name="Freeform 10">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2" name="Freeform 11">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3" name="Rectangle 2"/>
          <p:cNvSpPr/>
          <p:nvPr userDrawn="1"/>
        </p:nvSpPr>
        <p:spPr>
          <a:xfrm>
            <a:off x="-11069" y="5042941"/>
            <a:ext cx="2506981" cy="126517"/>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0" y="5374222"/>
            <a:ext cx="2506981" cy="126000"/>
          </a:xfrm>
          <a:prstGeom prst="rect">
            <a:avLst/>
          </a:prstGeom>
          <a:solidFill>
            <a:srgbClr val="FF0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45788051"/>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5_Text Slide A">
    <p:spTree>
      <p:nvGrpSpPr>
        <p:cNvPr id="1" name=""/>
        <p:cNvGrpSpPr/>
        <p:nvPr/>
      </p:nvGrpSpPr>
      <p:grpSpPr>
        <a:xfrm>
          <a:off x="0" y="0"/>
          <a:ext cx="0" cy="0"/>
          <a:chOff x="0" y="0"/>
          <a:chExt cx="0" cy="0"/>
        </a:xfrm>
      </p:grpSpPr>
      <p:grpSp>
        <p:nvGrpSpPr>
          <p:cNvPr id="15" name="Group 14"/>
          <p:cNvGrpSpPr/>
          <p:nvPr userDrawn="1"/>
        </p:nvGrpSpPr>
        <p:grpSpPr>
          <a:xfrm>
            <a:off x="-6058" y="3516217"/>
            <a:ext cx="5797612" cy="2396903"/>
            <a:chOff x="1320045" y="4580698"/>
            <a:chExt cx="3312434" cy="1370734"/>
          </a:xfrm>
          <a:solidFill>
            <a:srgbClr val="7E007C"/>
          </a:solidFill>
        </p:grpSpPr>
        <p:sp>
          <p:nvSpPr>
            <p:cNvPr id="16" name="Rectangle 15"/>
            <p:cNvSpPr/>
            <p:nvPr userDrawn="1"/>
          </p:nvSpPr>
          <p:spPr>
            <a:xfrm>
              <a:off x="1320045" y="5031740"/>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16"/>
            <p:cNvSpPr/>
            <p:nvPr userDrawn="1"/>
          </p:nvSpPr>
          <p:spPr>
            <a:xfrm>
              <a:off x="1320046" y="5373431"/>
              <a:ext cx="1234104"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8" name="Group 17">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9" name="Freeform 18">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1"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12"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Tree>
    <p:extLst>
      <p:ext uri="{BB962C8B-B14F-4D97-AF65-F5344CB8AC3E}">
        <p14:creationId xmlns:p14="http://schemas.microsoft.com/office/powerpoint/2010/main" val="1596148475"/>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ext and Image (half screen)">
    <p:bg>
      <p:bgPr>
        <a:solidFill>
          <a:schemeClr val="bg1"/>
        </a:solidFill>
        <a:effectLst/>
      </p:bgPr>
    </p:bg>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373063" y="1892635"/>
            <a:ext cx="614348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6967959" y="0"/>
            <a:ext cx="5224040" cy="6857999"/>
          </a:xfrm>
          <a:prstGeom prst="rect">
            <a:avLst/>
          </a:prstGeom>
        </p:spPr>
        <p:txBody>
          <a:bodyPr/>
          <a:lstStyle>
            <a:lvl1pPr marL="0" indent="0">
              <a:buNone/>
              <a:defRPr/>
            </a:lvl1pPr>
          </a:lstStyle>
          <a:p>
            <a:r>
              <a:rPr lang="en-US" dirty="0"/>
              <a:t>Click icon to add picture</a:t>
            </a:r>
          </a:p>
        </p:txBody>
      </p:sp>
      <p:sp>
        <p:nvSpPr>
          <p:cNvPr id="11" name="Text Placeholder 2"/>
          <p:cNvSpPr>
            <a:spLocks noGrp="1"/>
          </p:cNvSpPr>
          <p:nvPr>
            <p:ph type="body" sz="quarter" idx="12" hasCustomPrompt="1"/>
          </p:nvPr>
        </p:nvSpPr>
        <p:spPr>
          <a:xfrm>
            <a:off x="385650" y="1147572"/>
            <a:ext cx="5123903" cy="520262"/>
          </a:xfrm>
        </p:spPr>
        <p:txBody>
          <a:bodyPr/>
          <a:lstStyle>
            <a:lvl1pPr marL="0" indent="0">
              <a:lnSpc>
                <a:spcPct val="100000"/>
              </a:lnSpc>
              <a:spcAft>
                <a:spcPts val="0"/>
              </a:spcAft>
              <a:buFont typeface="Arial" panose="020B0604020202020204" pitchFamily="34" charset="0"/>
              <a:buNone/>
              <a:defRPr sz="3600" cap="none" baseline="0">
                <a:solidFill>
                  <a:srgbClr val="004050"/>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edit slide title</a:t>
            </a:r>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6" name="Freeform 15">
            <a:extLst>
              <a:ext uri="{FF2B5EF4-FFF2-40B4-BE49-F238E27FC236}">
                <a16:creationId xmlns:a16="http://schemas.microsoft.com/office/drawing/2014/main" id="{D44E23D4-CD16-B448-8F0A-11F5CE4FAB4C}"/>
              </a:ext>
            </a:extLst>
          </p:cNvPr>
          <p:cNvSpPr/>
          <p:nvPr userDrawn="1"/>
        </p:nvSpPr>
        <p:spPr>
          <a:xfrm>
            <a:off x="3229535" y="4488657"/>
            <a:ext cx="3729957" cy="2369343"/>
          </a:xfrm>
          <a:custGeom>
            <a:avLst/>
            <a:gdLst>
              <a:gd name="connsiteX0" fmla="*/ 117151 w 1009650"/>
              <a:gd name="connsiteY0" fmla="*/ 24275 h 641350"/>
              <a:gd name="connsiteX1" fmla="*/ 692 w 1009650"/>
              <a:gd name="connsiteY1" fmla="*/ 235603 h 641350"/>
              <a:gd name="connsiteX2" fmla="*/ 208781 w 1009650"/>
              <a:gd name="connsiteY2" fmla="*/ 429659 h 641350"/>
              <a:gd name="connsiteX3" fmla="*/ 350450 w 1009650"/>
              <a:gd name="connsiteY3" fmla="*/ 429659 h 641350"/>
              <a:gd name="connsiteX4" fmla="*/ 350450 w 1009650"/>
              <a:gd name="connsiteY4" fmla="*/ 641432 h 641350"/>
              <a:gd name="connsiteX5" fmla="*/ 428301 w 1009650"/>
              <a:gd name="connsiteY5" fmla="*/ 641432 h 641350"/>
              <a:gd name="connsiteX6" fmla="*/ 428301 w 1009650"/>
              <a:gd name="connsiteY6" fmla="*/ 430358 h 641350"/>
              <a:gd name="connsiteX7" fmla="*/ 777551 w 1009650"/>
              <a:gd name="connsiteY7" fmla="*/ 430358 h 641350"/>
              <a:gd name="connsiteX8" fmla="*/ 652519 w 1009650"/>
              <a:gd name="connsiteY8" fmla="*/ 640352 h 641350"/>
              <a:gd name="connsiteX9" fmla="*/ 698747 w 1009650"/>
              <a:gd name="connsiteY9" fmla="*/ 640352 h 641350"/>
              <a:gd name="connsiteX10" fmla="*/ 713225 w 1009650"/>
              <a:gd name="connsiteY10" fmla="*/ 633050 h 641350"/>
              <a:gd name="connsiteX11" fmla="*/ 864800 w 1009650"/>
              <a:gd name="connsiteY11" fmla="*/ 484206 h 641350"/>
              <a:gd name="connsiteX12" fmla="*/ 1004881 w 1009650"/>
              <a:gd name="connsiteY12" fmla="*/ 412641 h 641350"/>
              <a:gd name="connsiteX13" fmla="*/ 1011231 w 1009650"/>
              <a:gd name="connsiteY13" fmla="*/ 402608 h 641350"/>
              <a:gd name="connsiteX14" fmla="*/ 1011231 w 1009650"/>
              <a:gd name="connsiteY14" fmla="*/ 379685 h 641350"/>
              <a:gd name="connsiteX15" fmla="*/ 1003547 w 1009650"/>
              <a:gd name="connsiteY15" fmla="*/ 368826 h 641350"/>
              <a:gd name="connsiteX16" fmla="*/ 710241 w 1009650"/>
              <a:gd name="connsiteY16" fmla="*/ 145624 h 641350"/>
              <a:gd name="connsiteX17" fmla="*/ 705224 w 1009650"/>
              <a:gd name="connsiteY17" fmla="*/ 141687 h 641350"/>
              <a:gd name="connsiteX18" fmla="*/ 652138 w 1009650"/>
              <a:gd name="connsiteY18" fmla="*/ 141687 h 641350"/>
              <a:gd name="connsiteX19" fmla="*/ 777487 w 1009650"/>
              <a:gd name="connsiteY19" fmla="*/ 353078 h 641350"/>
              <a:gd name="connsiteX20" fmla="*/ 428237 w 1009650"/>
              <a:gd name="connsiteY20" fmla="*/ 353078 h 641350"/>
              <a:gd name="connsiteX21" fmla="*/ 428237 w 1009650"/>
              <a:gd name="connsiteY21" fmla="*/ 344887 h 641350"/>
              <a:gd name="connsiteX22" fmla="*/ 428237 w 1009650"/>
              <a:gd name="connsiteY22" fmla="*/ 210013 h 641350"/>
              <a:gd name="connsiteX23" fmla="*/ 422776 w 1009650"/>
              <a:gd name="connsiteY23" fmla="*/ 165563 h 641350"/>
              <a:gd name="connsiteX24" fmla="*/ 278060 w 1009650"/>
              <a:gd name="connsiteY24" fmla="*/ 11385 h 641350"/>
              <a:gd name="connsiteX25" fmla="*/ 117151 w 1009650"/>
              <a:gd name="connsiteY25" fmla="*/ 24275 h 641350"/>
              <a:gd name="connsiteX26" fmla="*/ 331654 w 1009650"/>
              <a:gd name="connsiteY26" fmla="*/ 145370 h 641350"/>
              <a:gd name="connsiteX27" fmla="*/ 350704 w 1009650"/>
              <a:gd name="connsiteY27" fmla="*/ 216045 h 641350"/>
              <a:gd name="connsiteX28" fmla="*/ 350704 w 1009650"/>
              <a:gd name="connsiteY28" fmla="*/ 343045 h 641350"/>
              <a:gd name="connsiteX29" fmla="*/ 350704 w 1009650"/>
              <a:gd name="connsiteY29" fmla="*/ 352634 h 641350"/>
              <a:gd name="connsiteX30" fmla="*/ 346513 w 1009650"/>
              <a:gd name="connsiteY30" fmla="*/ 353142 h 641350"/>
              <a:gd name="connsiteX31" fmla="*/ 208591 w 1009650"/>
              <a:gd name="connsiteY31" fmla="*/ 352697 h 641350"/>
              <a:gd name="connsiteX32" fmla="*/ 104069 w 1009650"/>
              <a:gd name="connsiteY32" fmla="*/ 297579 h 641350"/>
              <a:gd name="connsiteX33" fmla="*/ 190493 w 1009650"/>
              <a:gd name="connsiteY33" fmla="*/ 79457 h 641350"/>
              <a:gd name="connsiteX34" fmla="*/ 331654 w 1009650"/>
              <a:gd name="connsiteY34" fmla="*/ 145370 h 641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641350">
                <a:moveTo>
                  <a:pt x="117151" y="24275"/>
                </a:moveTo>
                <a:cubicBezTo>
                  <a:pt x="34918" y="69741"/>
                  <a:pt x="-5912" y="140163"/>
                  <a:pt x="692" y="235603"/>
                </a:cubicBezTo>
                <a:cubicBezTo>
                  <a:pt x="7994" y="341013"/>
                  <a:pt x="103117" y="429659"/>
                  <a:pt x="208781" y="429659"/>
                </a:cubicBezTo>
                <a:lnTo>
                  <a:pt x="350450" y="429659"/>
                </a:lnTo>
                <a:lnTo>
                  <a:pt x="350450" y="641432"/>
                </a:lnTo>
                <a:lnTo>
                  <a:pt x="428301" y="641432"/>
                </a:lnTo>
                <a:lnTo>
                  <a:pt x="428301" y="430358"/>
                </a:lnTo>
                <a:lnTo>
                  <a:pt x="777551" y="430358"/>
                </a:lnTo>
                <a:cubicBezTo>
                  <a:pt x="722305" y="492842"/>
                  <a:pt x="679379" y="561231"/>
                  <a:pt x="652519" y="640352"/>
                </a:cubicBezTo>
                <a:cubicBezTo>
                  <a:pt x="668712" y="640352"/>
                  <a:pt x="683761" y="640352"/>
                  <a:pt x="698747" y="640352"/>
                </a:cubicBezTo>
                <a:cubicBezTo>
                  <a:pt x="704581" y="640933"/>
                  <a:pt x="710224" y="638086"/>
                  <a:pt x="713225" y="633050"/>
                </a:cubicBezTo>
                <a:cubicBezTo>
                  <a:pt x="754165" y="574534"/>
                  <a:pt x="805550" y="524075"/>
                  <a:pt x="864800" y="484206"/>
                </a:cubicBezTo>
                <a:cubicBezTo>
                  <a:pt x="908435" y="454786"/>
                  <a:pt x="955471" y="430757"/>
                  <a:pt x="1004881" y="412641"/>
                </a:cubicBezTo>
                <a:cubicBezTo>
                  <a:pt x="1009346" y="411541"/>
                  <a:pt x="1012148" y="407114"/>
                  <a:pt x="1011231" y="402608"/>
                </a:cubicBezTo>
                <a:cubicBezTo>
                  <a:pt x="1010723" y="394975"/>
                  <a:pt x="1010723" y="387317"/>
                  <a:pt x="1011231" y="379685"/>
                </a:cubicBezTo>
                <a:cubicBezTo>
                  <a:pt x="1011802" y="373335"/>
                  <a:pt x="1009135" y="370922"/>
                  <a:pt x="1003547" y="368826"/>
                </a:cubicBezTo>
                <a:cubicBezTo>
                  <a:pt x="883532" y="323741"/>
                  <a:pt x="784154" y="251351"/>
                  <a:pt x="710241" y="145624"/>
                </a:cubicBezTo>
                <a:cubicBezTo>
                  <a:pt x="709034" y="143909"/>
                  <a:pt x="706939" y="141750"/>
                  <a:pt x="705224" y="141687"/>
                </a:cubicBezTo>
                <a:cubicBezTo>
                  <a:pt x="687889" y="141687"/>
                  <a:pt x="670616" y="141687"/>
                  <a:pt x="652138" y="141687"/>
                </a:cubicBezTo>
                <a:cubicBezTo>
                  <a:pt x="678808" y="221506"/>
                  <a:pt x="721988" y="290213"/>
                  <a:pt x="777487" y="353078"/>
                </a:cubicBezTo>
                <a:lnTo>
                  <a:pt x="428237" y="353078"/>
                </a:lnTo>
                <a:lnTo>
                  <a:pt x="428237" y="344887"/>
                </a:lnTo>
                <a:cubicBezTo>
                  <a:pt x="428237" y="299929"/>
                  <a:pt x="428681" y="254971"/>
                  <a:pt x="428237" y="210013"/>
                </a:cubicBezTo>
                <a:cubicBezTo>
                  <a:pt x="428159" y="195034"/>
                  <a:pt x="426326" y="180115"/>
                  <a:pt x="422776" y="165563"/>
                </a:cubicBezTo>
                <a:cubicBezTo>
                  <a:pt x="402392" y="88283"/>
                  <a:pt x="353498" y="36150"/>
                  <a:pt x="278060" y="11385"/>
                </a:cubicBezTo>
                <a:cubicBezTo>
                  <a:pt x="223323" y="-6776"/>
                  <a:pt x="167760" y="-3728"/>
                  <a:pt x="117151" y="24275"/>
                </a:cubicBezTo>
                <a:close/>
                <a:moveTo>
                  <a:pt x="331654" y="145370"/>
                </a:moveTo>
                <a:cubicBezTo>
                  <a:pt x="344472" y="166690"/>
                  <a:pt x="351071" y="191171"/>
                  <a:pt x="350704" y="216045"/>
                </a:cubicBezTo>
                <a:cubicBezTo>
                  <a:pt x="350704" y="258463"/>
                  <a:pt x="350704" y="300818"/>
                  <a:pt x="350704" y="343045"/>
                </a:cubicBezTo>
                <a:lnTo>
                  <a:pt x="350704" y="352634"/>
                </a:lnTo>
                <a:cubicBezTo>
                  <a:pt x="349319" y="352892"/>
                  <a:pt x="347920" y="353061"/>
                  <a:pt x="346513" y="353142"/>
                </a:cubicBezTo>
                <a:cubicBezTo>
                  <a:pt x="300539" y="353142"/>
                  <a:pt x="254564" y="353142"/>
                  <a:pt x="208591" y="352697"/>
                </a:cubicBezTo>
                <a:cubicBezTo>
                  <a:pt x="164649" y="352062"/>
                  <a:pt x="129724" y="332123"/>
                  <a:pt x="104069" y="297579"/>
                </a:cubicBezTo>
                <a:cubicBezTo>
                  <a:pt x="38347" y="209187"/>
                  <a:pt x="96132" y="97173"/>
                  <a:pt x="190493" y="79457"/>
                </a:cubicBezTo>
                <a:cubicBezTo>
                  <a:pt x="246651" y="70112"/>
                  <a:pt x="302766" y="96313"/>
                  <a:pt x="331654" y="145370"/>
                </a:cubicBezTo>
                <a:close/>
              </a:path>
            </a:pathLst>
          </a:custGeom>
          <a:solidFill>
            <a:srgbClr val="7E007C"/>
          </a:solidFill>
          <a:ln w="6350" cap="flat">
            <a:noFill/>
            <a:prstDash val="solid"/>
            <a:miter/>
          </a:ln>
        </p:spPr>
        <p:txBody>
          <a:bodyPr rtlCol="0" anchor="ctr"/>
          <a:lstStyle/>
          <a:p>
            <a:endParaRPr lang="en-GB"/>
          </a:p>
        </p:txBody>
      </p:sp>
      <p:sp>
        <p:nvSpPr>
          <p:cNvPr id="8" name="Rectangle 7"/>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46401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Activity 1">
    <p:bg>
      <p:bgPr>
        <a:solidFill>
          <a:srgbClr val="7E007C"/>
        </a:solid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6887D20-DCD6-8E49-BF31-8F4C2FCCD421}"/>
              </a:ext>
            </a:extLst>
          </p:cNvPr>
          <p:cNvSpPr/>
          <p:nvPr userDrawn="1"/>
        </p:nvSpPr>
        <p:spPr>
          <a:xfrm>
            <a:off x="487005" y="518307"/>
            <a:ext cx="3525956" cy="4061544"/>
          </a:xfrm>
          <a:custGeom>
            <a:avLst/>
            <a:gdLst>
              <a:gd name="connsiteX0" fmla="*/ 1008895 w 1003300"/>
              <a:gd name="connsiteY0" fmla="*/ 731076 h 1155700"/>
              <a:gd name="connsiteX1" fmla="*/ 581921 w 1003300"/>
              <a:gd name="connsiteY1" fmla="*/ 1157986 h 1155700"/>
              <a:gd name="connsiteX2" fmla="*/ 581921 w 1003300"/>
              <a:gd name="connsiteY2" fmla="*/ 932371 h 1155700"/>
              <a:gd name="connsiteX3" fmla="*/ 565728 w 1003300"/>
              <a:gd name="connsiteY3" fmla="*/ 932371 h 1155700"/>
              <a:gd name="connsiteX4" fmla="*/ 485337 w 1003300"/>
              <a:gd name="connsiteY4" fmla="*/ 923163 h 1155700"/>
              <a:gd name="connsiteX5" fmla="*/ 405454 w 1003300"/>
              <a:gd name="connsiteY5" fmla="*/ 877824 h 1155700"/>
              <a:gd name="connsiteX6" fmla="*/ 306585 w 1003300"/>
              <a:gd name="connsiteY6" fmla="*/ 784035 h 1155700"/>
              <a:gd name="connsiteX7" fmla="*/ 114497 w 1003300"/>
              <a:gd name="connsiteY7" fmla="*/ 591312 h 1155700"/>
              <a:gd name="connsiteX8" fmla="*/ 29534 w 1003300"/>
              <a:gd name="connsiteY8" fmla="*/ 484251 h 1155700"/>
              <a:gd name="connsiteX9" fmla="*/ 7500 w 1003300"/>
              <a:gd name="connsiteY9" fmla="*/ 408051 h 1155700"/>
              <a:gd name="connsiteX10" fmla="*/ 452 w 1003300"/>
              <a:gd name="connsiteY10" fmla="*/ 282766 h 1155700"/>
              <a:gd name="connsiteX11" fmla="*/ 452 w 1003300"/>
              <a:gd name="connsiteY11" fmla="*/ 10668 h 1155700"/>
              <a:gd name="connsiteX12" fmla="*/ 452 w 1003300"/>
              <a:gd name="connsiteY12" fmla="*/ 1333 h 1155700"/>
              <a:gd name="connsiteX13" fmla="*/ 201937 w 1003300"/>
              <a:gd name="connsiteY13" fmla="*/ 203200 h 1155700"/>
              <a:gd name="connsiteX14" fmla="*/ 405137 w 1003300"/>
              <a:gd name="connsiteY14" fmla="*/ 0 h 1155700"/>
              <a:gd name="connsiteX15" fmla="*/ 405137 w 1003300"/>
              <a:gd name="connsiteY15" fmla="*/ 527876 h 1155700"/>
              <a:gd name="connsiteX16" fmla="*/ 573221 w 1003300"/>
              <a:gd name="connsiteY16" fmla="*/ 527876 h 1155700"/>
              <a:gd name="connsiteX17" fmla="*/ 581984 w 1003300"/>
              <a:gd name="connsiteY17" fmla="*/ 518732 h 1155700"/>
              <a:gd name="connsiteX18" fmla="*/ 581984 w 1003300"/>
              <a:gd name="connsiteY18" fmla="*/ 303975 h 1155700"/>
              <a:gd name="connsiteX19" fmla="*/ 1008895 w 1003300"/>
              <a:gd name="connsiteY19" fmla="*/ 731076 h 1155700"/>
              <a:gd name="connsiteX20" fmla="*/ 649929 w 1003300"/>
              <a:gd name="connsiteY20" fmla="*/ 864426 h 1155700"/>
              <a:gd name="connsiteX21" fmla="*/ 649929 w 1003300"/>
              <a:gd name="connsiteY21" fmla="*/ 991807 h 1155700"/>
              <a:gd name="connsiteX22" fmla="*/ 911359 w 1003300"/>
              <a:gd name="connsiteY22" fmla="*/ 730568 h 1155700"/>
              <a:gd name="connsiteX23" fmla="*/ 649231 w 1003300"/>
              <a:gd name="connsiteY23" fmla="*/ 468376 h 1155700"/>
              <a:gd name="connsiteX24" fmla="*/ 649231 w 1003300"/>
              <a:gd name="connsiteY24" fmla="*/ 595693 h 1155700"/>
              <a:gd name="connsiteX25" fmla="*/ 216732 w 1003300"/>
              <a:gd name="connsiteY25" fmla="*/ 595693 h 1155700"/>
              <a:gd name="connsiteX26" fmla="*/ 221558 w 1003300"/>
              <a:gd name="connsiteY26" fmla="*/ 601091 h 1155700"/>
              <a:gd name="connsiteX27" fmla="*/ 427870 w 1003300"/>
              <a:gd name="connsiteY27" fmla="*/ 807720 h 1155700"/>
              <a:gd name="connsiteX28" fmla="*/ 542170 w 1003300"/>
              <a:gd name="connsiteY28" fmla="*/ 862457 h 1155700"/>
              <a:gd name="connsiteX29" fmla="*/ 624720 w 1003300"/>
              <a:gd name="connsiteY29" fmla="*/ 864426 h 1155700"/>
              <a:gd name="connsiteX30" fmla="*/ 649929 w 1003300"/>
              <a:gd name="connsiteY30" fmla="*/ 864426 h 1155700"/>
              <a:gd name="connsiteX31" fmla="*/ 68523 w 1003300"/>
              <a:gd name="connsiteY31" fmla="*/ 162941 h 1155700"/>
              <a:gd name="connsiteX32" fmla="*/ 68142 w 1003300"/>
              <a:gd name="connsiteY32" fmla="*/ 168275 h 1155700"/>
              <a:gd name="connsiteX33" fmla="*/ 68460 w 1003300"/>
              <a:gd name="connsiteY33" fmla="*/ 339725 h 1155700"/>
              <a:gd name="connsiteX34" fmla="*/ 75318 w 1003300"/>
              <a:gd name="connsiteY34" fmla="*/ 411162 h 1155700"/>
              <a:gd name="connsiteX35" fmla="*/ 127325 w 1003300"/>
              <a:gd name="connsiteY35" fmla="*/ 494665 h 1155700"/>
              <a:gd name="connsiteX36" fmla="*/ 203207 w 1003300"/>
              <a:gd name="connsiteY36" fmla="*/ 521780 h 1155700"/>
              <a:gd name="connsiteX37" fmla="*/ 333889 w 1003300"/>
              <a:gd name="connsiteY37" fmla="*/ 527558 h 1155700"/>
              <a:gd name="connsiteX38" fmla="*/ 336937 w 1003300"/>
              <a:gd name="connsiteY38" fmla="*/ 526732 h 1155700"/>
              <a:gd name="connsiteX39" fmla="*/ 336938 w 1003300"/>
              <a:gd name="connsiteY39" fmla="*/ 162243 h 1155700"/>
              <a:gd name="connsiteX40" fmla="*/ 202508 w 1003300"/>
              <a:gd name="connsiteY40" fmla="*/ 295021 h 115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03300" h="1155700">
                <a:moveTo>
                  <a:pt x="1008895" y="731076"/>
                </a:moveTo>
                <a:lnTo>
                  <a:pt x="581921" y="1157986"/>
                </a:lnTo>
                <a:lnTo>
                  <a:pt x="581921" y="932371"/>
                </a:lnTo>
                <a:lnTo>
                  <a:pt x="565728" y="932371"/>
                </a:lnTo>
                <a:cubicBezTo>
                  <a:pt x="538636" y="932998"/>
                  <a:pt x="511586" y="929900"/>
                  <a:pt x="485337" y="923163"/>
                </a:cubicBezTo>
                <a:cubicBezTo>
                  <a:pt x="455495" y="914588"/>
                  <a:pt x="428116" y="899048"/>
                  <a:pt x="405454" y="877824"/>
                </a:cubicBezTo>
                <a:cubicBezTo>
                  <a:pt x="371736" y="847407"/>
                  <a:pt x="338843" y="815975"/>
                  <a:pt x="306585" y="784035"/>
                </a:cubicBezTo>
                <a:cubicBezTo>
                  <a:pt x="242111" y="720238"/>
                  <a:pt x="178082" y="655997"/>
                  <a:pt x="114497" y="591312"/>
                </a:cubicBezTo>
                <a:cubicBezTo>
                  <a:pt x="82430" y="558737"/>
                  <a:pt x="52140" y="524510"/>
                  <a:pt x="29534" y="484251"/>
                </a:cubicBezTo>
                <a:cubicBezTo>
                  <a:pt x="16810" y="460725"/>
                  <a:pt x="9295" y="434737"/>
                  <a:pt x="7500" y="408051"/>
                </a:cubicBezTo>
                <a:cubicBezTo>
                  <a:pt x="3944" y="366395"/>
                  <a:pt x="1150" y="324548"/>
                  <a:pt x="452" y="282766"/>
                </a:cubicBezTo>
                <a:cubicBezTo>
                  <a:pt x="-565" y="192087"/>
                  <a:pt x="452" y="101346"/>
                  <a:pt x="452" y="10668"/>
                </a:cubicBezTo>
                <a:lnTo>
                  <a:pt x="452" y="1333"/>
                </a:lnTo>
                <a:cubicBezTo>
                  <a:pt x="67952" y="68961"/>
                  <a:pt x="134817" y="135890"/>
                  <a:pt x="201937" y="203200"/>
                </a:cubicBezTo>
                <a:lnTo>
                  <a:pt x="405137" y="0"/>
                </a:lnTo>
                <a:lnTo>
                  <a:pt x="405137" y="527876"/>
                </a:lnTo>
                <a:cubicBezTo>
                  <a:pt x="408185" y="527876"/>
                  <a:pt x="519818" y="527876"/>
                  <a:pt x="573221" y="527876"/>
                </a:cubicBezTo>
                <a:cubicBezTo>
                  <a:pt x="580524" y="527876"/>
                  <a:pt x="581984" y="525463"/>
                  <a:pt x="581984" y="518732"/>
                </a:cubicBezTo>
                <a:cubicBezTo>
                  <a:pt x="581984" y="449516"/>
                  <a:pt x="581984" y="305435"/>
                  <a:pt x="581984" y="303975"/>
                </a:cubicBezTo>
                <a:cubicBezTo>
                  <a:pt x="580778" y="304292"/>
                  <a:pt x="1010038" y="732028"/>
                  <a:pt x="1008895" y="731076"/>
                </a:cubicBezTo>
                <a:close/>
                <a:moveTo>
                  <a:pt x="649929" y="864426"/>
                </a:moveTo>
                <a:lnTo>
                  <a:pt x="649929" y="991807"/>
                </a:lnTo>
                <a:cubicBezTo>
                  <a:pt x="737601" y="904092"/>
                  <a:pt x="824745" y="817012"/>
                  <a:pt x="911359" y="730568"/>
                </a:cubicBezTo>
                <a:lnTo>
                  <a:pt x="649231" y="468376"/>
                </a:lnTo>
                <a:lnTo>
                  <a:pt x="649231" y="595693"/>
                </a:lnTo>
                <a:lnTo>
                  <a:pt x="216732" y="595693"/>
                </a:lnTo>
                <a:cubicBezTo>
                  <a:pt x="218955" y="598170"/>
                  <a:pt x="220162" y="599757"/>
                  <a:pt x="221558" y="601091"/>
                </a:cubicBezTo>
                <a:cubicBezTo>
                  <a:pt x="290265" y="669967"/>
                  <a:pt x="359036" y="738844"/>
                  <a:pt x="427870" y="807720"/>
                </a:cubicBezTo>
                <a:cubicBezTo>
                  <a:pt x="459620" y="839470"/>
                  <a:pt x="496894" y="859473"/>
                  <a:pt x="542170" y="862457"/>
                </a:cubicBezTo>
                <a:cubicBezTo>
                  <a:pt x="569665" y="864235"/>
                  <a:pt x="597288" y="863854"/>
                  <a:pt x="624720" y="864426"/>
                </a:cubicBezTo>
                <a:cubicBezTo>
                  <a:pt x="632721" y="864553"/>
                  <a:pt x="640404" y="864426"/>
                  <a:pt x="649929" y="864426"/>
                </a:cubicBezTo>
                <a:close/>
                <a:moveTo>
                  <a:pt x="68523" y="162941"/>
                </a:moveTo>
                <a:cubicBezTo>
                  <a:pt x="68523" y="164402"/>
                  <a:pt x="68142" y="166370"/>
                  <a:pt x="68142" y="168275"/>
                </a:cubicBezTo>
                <a:cubicBezTo>
                  <a:pt x="68142" y="225425"/>
                  <a:pt x="67507" y="282575"/>
                  <a:pt x="68460" y="339725"/>
                </a:cubicBezTo>
                <a:cubicBezTo>
                  <a:pt x="68770" y="363686"/>
                  <a:pt x="71064" y="387580"/>
                  <a:pt x="75318" y="411162"/>
                </a:cubicBezTo>
                <a:cubicBezTo>
                  <a:pt x="81668" y="445326"/>
                  <a:pt x="97289" y="474662"/>
                  <a:pt x="127325" y="494665"/>
                </a:cubicBezTo>
                <a:cubicBezTo>
                  <a:pt x="150463" y="508873"/>
                  <a:pt x="176305" y="518107"/>
                  <a:pt x="203207" y="521780"/>
                </a:cubicBezTo>
                <a:cubicBezTo>
                  <a:pt x="246514" y="529273"/>
                  <a:pt x="290265" y="527621"/>
                  <a:pt x="333889" y="527558"/>
                </a:cubicBezTo>
                <a:cubicBezTo>
                  <a:pt x="334936" y="527411"/>
                  <a:pt x="335960" y="527133"/>
                  <a:pt x="336937" y="526732"/>
                </a:cubicBezTo>
                <a:lnTo>
                  <a:pt x="336938" y="162243"/>
                </a:lnTo>
                <a:lnTo>
                  <a:pt x="202508" y="295021"/>
                </a:lnTo>
                <a:close/>
              </a:path>
            </a:pathLst>
          </a:custGeom>
          <a:solidFill>
            <a:schemeClr val="bg1"/>
          </a:solidFill>
          <a:ln w="6350" cap="flat">
            <a:noFill/>
            <a:prstDash val="solid"/>
            <a:miter/>
          </a:ln>
        </p:spPr>
        <p:txBody>
          <a:bodyPr rtlCol="0" anchor="ctr"/>
          <a:lstStyle/>
          <a:p>
            <a:endParaRPr lang="en-GB">
              <a:solidFill>
                <a:schemeClr val="bg1"/>
              </a:solidFill>
            </a:endParaRPr>
          </a:p>
        </p:txBody>
      </p:sp>
      <p:sp>
        <p:nvSpPr>
          <p:cNvPr id="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4327302" y="344971"/>
            <a:ext cx="7475232" cy="2858874"/>
          </a:xfrm>
        </p:spPr>
        <p:txBody>
          <a:bodyPr anchor="b" anchorCtr="0">
            <a:noAutofit/>
          </a:bodyPr>
          <a:lstStyle>
            <a:lvl1pPr algn="l">
              <a:lnSpc>
                <a:spcPct val="100000"/>
              </a:lnSpc>
              <a:defRPr sz="3600" baseline="0">
                <a:solidFill>
                  <a:schemeClr val="bg1"/>
                </a:solidFill>
              </a:defRPr>
            </a:lvl1pPr>
          </a:lstStyle>
          <a:p>
            <a:br>
              <a:rPr lang="en-US" noProof="0" dirty="0"/>
            </a:br>
            <a:br>
              <a:rPr lang="en-US" noProof="0" dirty="0"/>
            </a:br>
            <a:r>
              <a:rPr lang="en-US" noProof="0" dirty="0"/>
              <a:t>ACTIVITY: </a:t>
            </a:r>
            <a:br>
              <a:rPr lang="en-US" noProof="0" dirty="0"/>
            </a:br>
            <a:r>
              <a:rPr lang="en-US" noProof="0" dirty="0"/>
              <a:t>CLICK TO EDIT TITLE</a:t>
            </a:r>
            <a:endParaRPr lang="en-GB" noProof="0" dirty="0"/>
          </a:p>
        </p:txBody>
      </p:sp>
      <p:sp>
        <p:nvSpPr>
          <p:cNvPr id="8" name="Text Placeholder 3"/>
          <p:cNvSpPr>
            <a:spLocks noGrp="1"/>
          </p:cNvSpPr>
          <p:nvPr>
            <p:ph type="body" sz="quarter" idx="10" hasCustomPrompt="1"/>
          </p:nvPr>
        </p:nvSpPr>
        <p:spPr>
          <a:xfrm>
            <a:off x="4327303" y="3525004"/>
            <a:ext cx="7475230" cy="2791976"/>
          </a:xfrm>
        </p:spPr>
        <p:txBody>
          <a:bodyPr/>
          <a:lstStyle>
            <a:lvl1pPr>
              <a:lnSpc>
                <a:spcPct val="100000"/>
              </a:lnSpc>
              <a:defRPr b="0" baseline="0">
                <a:solidFill>
                  <a:schemeClr val="bg1"/>
                </a:solidFill>
              </a:defRPr>
            </a:lvl1pPr>
          </a:lstStyle>
          <a:p>
            <a:pPr lvl="0"/>
            <a:r>
              <a:rPr lang="en-US" dirty="0"/>
              <a:t>Click to edit instructions</a:t>
            </a:r>
          </a:p>
        </p:txBody>
      </p:sp>
    </p:spTree>
    <p:extLst>
      <p:ext uri="{BB962C8B-B14F-4D97-AF65-F5344CB8AC3E}">
        <p14:creationId xmlns:p14="http://schemas.microsoft.com/office/powerpoint/2010/main" val="3175680889"/>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lvl2pPr marL="355600" indent="-266700">
              <a:buFont typeface="Arial" panose="020B0604020202020204" pitchFamily="34" charset="0"/>
              <a:buChar char="•"/>
              <a:defRPr/>
            </a:lvl2pPr>
            <a:lvl3pPr marL="355600" indent="-266700">
              <a:buFont typeface="Arial" panose="020B0604020202020204" pitchFamily="34" charset="0"/>
              <a:buChar char="•"/>
              <a:defRPr/>
            </a:lvl3pPr>
            <a:lvl4pPr marL="355600" indent="-266700">
              <a:buFont typeface="Arial" panose="020B0604020202020204" pitchFamily="34" charset="0"/>
              <a:buChar char="•"/>
              <a:defRPr/>
            </a:lvl4pPr>
            <a:lvl5pPr marL="355600" indent="-266700">
              <a:buFont typeface="Arial" panose="020B0604020202020204" pitchFamily="34" charset="0"/>
              <a:buChar char="•"/>
              <a:defRPr/>
            </a:lvl5p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212588995"/>
      </p:ext>
    </p:extLst>
  </p:cSld>
  <p:clrMapOvr>
    <a:masterClrMapping/>
  </p:clrMapOvr>
  <p:extLst>
    <p:ext uri="{DCECCB84-F9BA-43D5-87BE-67443E8EF086}">
      <p15:sldGuideLst xmlns:p15="http://schemas.microsoft.com/office/powerpoint/2012/main">
        <p15:guide id="1" orient="horz" pos="777" userDrawn="1">
          <p15:clr>
            <a:srgbClr val="FBAE40"/>
          </p15:clr>
        </p15:guide>
        <p15:guide id="2" pos="3840" userDrawn="1">
          <p15:clr>
            <a:srgbClr val="FBAE40"/>
          </p15:clr>
        </p15:guide>
        <p15:guide id="3" orient="horz" pos="2160" userDrawn="1">
          <p15:clr>
            <a:srgbClr val="FBAE40"/>
          </p15:clr>
        </p15:guide>
        <p15:guide id="4" orient="horz" pos="2260" userDrawn="1">
          <p15:clr>
            <a:srgbClr val="FBAE40"/>
          </p15:clr>
        </p15:guide>
        <p15:guide id="5" pos="39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2" name="Rectangle 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3915446001"/>
      </p:ext>
    </p:extLst>
  </p:cSld>
  <p:clrMapOvr>
    <a:masterClrMapping/>
  </p:clrMapOvr>
  <p:extLst>
    <p:ext uri="{DCECCB84-F9BA-43D5-87BE-67443E8EF086}">
      <p15:sldGuideLst xmlns:p15="http://schemas.microsoft.com/office/powerpoint/2012/main">
        <p15:guide id="1" orient="horz" pos="777">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Follow us">
    <p:bg>
      <p:bgPr>
        <a:solidFill>
          <a:srgbClr val="28CFF9"/>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986434422"/>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icons and text">
    <p:spTree>
      <p:nvGrpSpPr>
        <p:cNvPr id="1" name=""/>
        <p:cNvGrpSpPr/>
        <p:nvPr/>
      </p:nvGrpSpPr>
      <p:grpSpPr>
        <a:xfrm>
          <a:off x="0" y="0"/>
          <a:ext cx="0" cy="0"/>
          <a:chOff x="0" y="0"/>
          <a:chExt cx="0" cy="0"/>
        </a:xfrm>
      </p:grpSpPr>
      <p:sp>
        <p:nvSpPr>
          <p:cNvPr id="3" name="Text Placeholder 4"/>
          <p:cNvSpPr>
            <a:spLocks noGrp="1"/>
          </p:cNvSpPr>
          <p:nvPr>
            <p:ph type="body" sz="quarter" idx="15" hasCustomPrompt="1"/>
          </p:nvPr>
        </p:nvSpPr>
        <p:spPr>
          <a:xfrm>
            <a:off x="1059427" y="3673998"/>
            <a:ext cx="2124159" cy="2749952"/>
          </a:xfrm>
        </p:spPr>
        <p:txBody>
          <a:bodyPr/>
          <a:lstStyle>
            <a:lvl1pPr marL="0" indent="0">
              <a:lnSpc>
                <a:spcPct val="100000"/>
              </a:lnSpc>
              <a:buFont typeface="Arial" panose="020B0604020202020204" pitchFamily="34" charset="0"/>
              <a:buNone/>
              <a:defRPr sz="2000" b="0"/>
            </a:lvl1pPr>
            <a:lvl2pPr marL="0" indent="0">
              <a:buFont typeface="Arial" panose="020B0604020202020204" pitchFamily="34" charset="0"/>
              <a:buNone/>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4" name="Text Placeholder 4"/>
          <p:cNvSpPr>
            <a:spLocks noGrp="1"/>
          </p:cNvSpPr>
          <p:nvPr>
            <p:ph type="body" sz="quarter" idx="16" hasCustomPrompt="1"/>
          </p:nvPr>
        </p:nvSpPr>
        <p:spPr>
          <a:xfrm>
            <a:off x="3639645" y="3673998"/>
            <a:ext cx="2068065"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6" name="Text Placeholder 4"/>
          <p:cNvSpPr>
            <a:spLocks noGrp="1"/>
          </p:cNvSpPr>
          <p:nvPr>
            <p:ph type="body" sz="quarter" idx="17" hasCustomPrompt="1"/>
          </p:nvPr>
        </p:nvSpPr>
        <p:spPr>
          <a:xfrm>
            <a:off x="6149996" y="3673998"/>
            <a:ext cx="2130523"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7" name="Picture Placeholder 21"/>
          <p:cNvSpPr>
            <a:spLocks noGrp="1"/>
          </p:cNvSpPr>
          <p:nvPr>
            <p:ph type="pic" sz="quarter" idx="18" hasCustomPrompt="1"/>
          </p:nvPr>
        </p:nvSpPr>
        <p:spPr>
          <a:xfrm>
            <a:off x="1059428" y="1993484"/>
            <a:ext cx="1437932" cy="1437930"/>
          </a:xfrm>
        </p:spPr>
        <p:txBody>
          <a:bodyPr/>
          <a:lstStyle>
            <a:lvl1pPr marL="0" indent="0">
              <a:buNone/>
              <a:defRPr/>
            </a:lvl1pPr>
          </a:lstStyle>
          <a:p>
            <a:r>
              <a:rPr lang="en-GB" dirty="0"/>
              <a:t>icon</a:t>
            </a:r>
          </a:p>
        </p:txBody>
      </p:sp>
      <p:sp>
        <p:nvSpPr>
          <p:cNvPr id="8" name="Picture Placeholder 21"/>
          <p:cNvSpPr>
            <a:spLocks noGrp="1"/>
          </p:cNvSpPr>
          <p:nvPr>
            <p:ph type="pic" sz="quarter" idx="19" hasCustomPrompt="1"/>
          </p:nvPr>
        </p:nvSpPr>
        <p:spPr>
          <a:xfrm>
            <a:off x="3639646" y="1986408"/>
            <a:ext cx="1437932" cy="1437930"/>
          </a:xfrm>
        </p:spPr>
        <p:txBody>
          <a:bodyPr/>
          <a:lstStyle>
            <a:lvl1pPr marL="0" indent="0">
              <a:buNone/>
              <a:defRPr/>
            </a:lvl1pPr>
          </a:lstStyle>
          <a:p>
            <a:r>
              <a:rPr lang="en-GB" dirty="0"/>
              <a:t>icon</a:t>
            </a:r>
          </a:p>
        </p:txBody>
      </p:sp>
      <p:sp>
        <p:nvSpPr>
          <p:cNvPr id="9" name="Picture Placeholder 21"/>
          <p:cNvSpPr>
            <a:spLocks noGrp="1"/>
          </p:cNvSpPr>
          <p:nvPr>
            <p:ph type="pic" sz="quarter" idx="20" hasCustomPrompt="1"/>
          </p:nvPr>
        </p:nvSpPr>
        <p:spPr>
          <a:xfrm>
            <a:off x="6149997" y="1993484"/>
            <a:ext cx="1437932" cy="1437930"/>
          </a:xfrm>
        </p:spPr>
        <p:txBody>
          <a:bodyPr/>
          <a:lstStyle>
            <a:lvl1pPr marL="0" indent="0">
              <a:buNone/>
              <a:defRPr/>
            </a:lvl1pPr>
          </a:lstStyle>
          <a:p>
            <a:r>
              <a:rPr lang="en-GB" dirty="0"/>
              <a:t>icon</a:t>
            </a:r>
          </a:p>
        </p:txBody>
      </p:sp>
      <p:sp>
        <p:nvSpPr>
          <p:cNvPr id="10" name="Text Placeholder 4"/>
          <p:cNvSpPr>
            <a:spLocks noGrp="1"/>
          </p:cNvSpPr>
          <p:nvPr>
            <p:ph type="body" sz="quarter" idx="21" hasCustomPrompt="1"/>
          </p:nvPr>
        </p:nvSpPr>
        <p:spPr>
          <a:xfrm>
            <a:off x="8637070" y="3688989"/>
            <a:ext cx="2183449" cy="2749952"/>
          </a:xfrm>
        </p:spPr>
        <p:txBody>
          <a:bodyPr/>
          <a:lstStyle>
            <a:lvl1pPr marL="0" indent="0">
              <a:lnSpc>
                <a:spcPct val="100000"/>
              </a:lnSpc>
              <a:buFont typeface="Arial" panose="020B0604020202020204" pitchFamily="34" charset="0"/>
              <a:buNone/>
              <a:defRPr sz="2000" b="0"/>
            </a:lvl1pPr>
            <a:lvl2pPr marL="180000" indent="-180000">
              <a:buFont typeface="Arial" panose="020B0604020202020204" pitchFamily="34" charset="0"/>
              <a:buChar char="•"/>
              <a:defRPr sz="1800"/>
            </a:lvl2pPr>
            <a:lvl3pPr marL="180000" indent="-180000">
              <a:buFont typeface="Arial" panose="020B0604020202020204" pitchFamily="34" charset="0"/>
              <a:buChar char="•"/>
              <a:defRPr/>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p:txBody>
      </p:sp>
      <p:sp>
        <p:nvSpPr>
          <p:cNvPr id="11" name="Picture Placeholder 21"/>
          <p:cNvSpPr>
            <a:spLocks noGrp="1"/>
          </p:cNvSpPr>
          <p:nvPr>
            <p:ph type="pic" sz="quarter" idx="22" hasCustomPrompt="1"/>
          </p:nvPr>
        </p:nvSpPr>
        <p:spPr>
          <a:xfrm>
            <a:off x="8637071" y="2008475"/>
            <a:ext cx="1437932" cy="1437930"/>
          </a:xfrm>
        </p:spPr>
        <p:txBody>
          <a:bodyPr/>
          <a:lstStyle>
            <a:lvl1pPr marL="0" indent="0">
              <a:buNone/>
              <a:defRPr/>
            </a:lvl1pPr>
          </a:lstStyle>
          <a:p>
            <a:r>
              <a:rPr lang="en-GB" dirty="0"/>
              <a:t>icon</a:t>
            </a:r>
          </a:p>
        </p:txBody>
      </p:sp>
      <p:sp>
        <p:nvSpPr>
          <p:cNvPr id="1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3" name="Rectangle 1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4138968323"/>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1065907"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5" name="Text Placeholder 7"/>
          <p:cNvSpPr>
            <a:spLocks noGrp="1"/>
          </p:cNvSpPr>
          <p:nvPr>
            <p:ph type="body" sz="quarter" idx="13" hasCustomPrompt="1"/>
          </p:nvPr>
        </p:nvSpPr>
        <p:spPr>
          <a:xfrm>
            <a:off x="3511826" y="1986354"/>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7"/>
          <p:cNvSpPr>
            <a:spLocks noGrp="1"/>
          </p:cNvSpPr>
          <p:nvPr>
            <p:ph type="body" sz="quarter" idx="14" hasCustomPrompt="1"/>
          </p:nvPr>
        </p:nvSpPr>
        <p:spPr>
          <a:xfrm>
            <a:off x="5957745" y="1986353"/>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7" name="Text Placeholder 7"/>
          <p:cNvSpPr>
            <a:spLocks noGrp="1"/>
          </p:cNvSpPr>
          <p:nvPr>
            <p:ph type="body" sz="quarter" idx="15" hasCustomPrompt="1"/>
          </p:nvPr>
        </p:nvSpPr>
        <p:spPr>
          <a:xfrm>
            <a:off x="8403664" y="1986352"/>
            <a:ext cx="2153905"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sz="2000" b="0"/>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8"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9" name="Rectangle 8"/>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2719566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Text Blocks">
    <p:spTree>
      <p:nvGrpSpPr>
        <p:cNvPr id="1" name=""/>
        <p:cNvGrpSpPr/>
        <p:nvPr/>
      </p:nvGrpSpPr>
      <p:grpSpPr>
        <a:xfrm>
          <a:off x="0" y="0"/>
          <a:ext cx="0" cy="0"/>
          <a:chOff x="0" y="0"/>
          <a:chExt cx="0" cy="0"/>
        </a:xfrm>
      </p:grpSpPr>
      <p:sp>
        <p:nvSpPr>
          <p:cNvPr id="10" name="Text Placeholder 7"/>
          <p:cNvSpPr>
            <a:spLocks noGrp="1"/>
          </p:cNvSpPr>
          <p:nvPr>
            <p:ph type="body" sz="quarter" idx="11" hasCustomPrompt="1"/>
          </p:nvPr>
        </p:nvSpPr>
        <p:spPr>
          <a:xfrm>
            <a:off x="5915467" y="1992793"/>
            <a:ext cx="4646004" cy="4376323"/>
          </a:xfrm>
        </p:spPr>
        <p:txBody>
          <a:bodyPr/>
          <a:lstStyle>
            <a:lvl1pPr marL="0" indent="0">
              <a:lnSpc>
                <a:spcPct val="100000"/>
              </a:lnSpc>
              <a:buFont typeface="Arial" panose="020B0604020202020204" pitchFamily="34" charset="0"/>
              <a:buNone/>
              <a:defRPr sz="2000" b="0"/>
            </a:lvl1pPr>
            <a:lvl2pPr marL="171450" indent="-171450">
              <a:lnSpc>
                <a:spcPct val="100000"/>
              </a:lnSpc>
              <a:buFont typeface="Arial" panose="020B0604020202020204" pitchFamily="34" charset="0"/>
              <a:buChar char="•"/>
              <a:defRPr lang="en-US" sz="2000" b="0" i="0" kern="1200" dirty="0">
                <a:solidFill>
                  <a:schemeClr val="tx1"/>
                </a:solidFill>
                <a:latin typeface="Montserrat" pitchFamily="2" charset="77"/>
                <a:ea typeface="+mn-ea"/>
                <a:cs typeface="+mn-cs"/>
              </a:defRPr>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Second level</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Third level</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Fourth level</a:t>
            </a:r>
          </a:p>
          <a:p>
            <a:pPr marL="342900" lvl="1" indent="-342900" algn="l" defTabSz="914400" rtl="0" eaLnBrk="1" latinLnBrk="0" hangingPunct="1">
              <a:lnSpc>
                <a:spcPct val="100000"/>
              </a:lnSpc>
              <a:spcBef>
                <a:spcPts val="0"/>
              </a:spcBef>
              <a:spcAft>
                <a:spcPts val="650"/>
              </a:spcAft>
              <a:buSzPct val="115000"/>
              <a:buFont typeface="Arial" panose="020B0604020202020204" pitchFamily="34" charset="0"/>
              <a:buChar char="•"/>
              <a:tabLst/>
            </a:pPr>
            <a:r>
              <a:rPr lang="en-US" dirty="0"/>
              <a:t>Fifth level</a:t>
            </a:r>
          </a:p>
        </p:txBody>
      </p:sp>
      <p:sp>
        <p:nvSpPr>
          <p:cNvPr id="5" name="Text Placeholder 7"/>
          <p:cNvSpPr>
            <a:spLocks noGrp="1"/>
          </p:cNvSpPr>
          <p:nvPr>
            <p:ph type="body" sz="quarter" idx="13" hasCustomPrompt="1"/>
          </p:nvPr>
        </p:nvSpPr>
        <p:spPr>
          <a:xfrm>
            <a:off x="1069809" y="1992792"/>
            <a:ext cx="4646004" cy="4376323"/>
          </a:xfrm>
        </p:spPr>
        <p:txBody>
          <a:bodyPr/>
          <a:lstStyle>
            <a:lvl1pPr marL="0" indent="0">
              <a:lnSpc>
                <a:spcPct val="100000"/>
              </a:lnSpc>
              <a:buFont typeface="Arial" panose="020B0604020202020204" pitchFamily="34" charset="0"/>
              <a:buNone/>
              <a:defRPr sz="2000" b="0"/>
            </a:lvl1pPr>
            <a:lvl2pPr marL="342900" indent="-342900" algn="l" defTabSz="914400" rtl="0" eaLnBrk="1" latinLnBrk="0" hangingPunct="1">
              <a:lnSpc>
                <a:spcPct val="100000"/>
              </a:lnSpc>
              <a:spcBef>
                <a:spcPts val="0"/>
              </a:spcBef>
              <a:spcAft>
                <a:spcPts val="650"/>
              </a:spcAft>
              <a:buSzPct val="115000"/>
              <a:buFont typeface="Arial" panose="020B0604020202020204" pitchFamily="34" charset="0"/>
              <a:buChar char="•"/>
              <a:defRPr lang="en-US" sz="2000" b="0" i="0" kern="1200" dirty="0">
                <a:solidFill>
                  <a:schemeClr val="tx1"/>
                </a:solidFill>
                <a:latin typeface="Montserrat" pitchFamily="2" charset="77"/>
                <a:ea typeface="+mn-ea"/>
                <a:cs typeface="+mn-cs"/>
              </a:defRPr>
            </a:lvl2pPr>
            <a:lvl3pPr>
              <a:lnSpc>
                <a:spcPct val="100000"/>
              </a:lnSpc>
              <a:defRPr sz="1800" b="0"/>
            </a:lvl3pPr>
            <a:lvl4pPr>
              <a:lnSpc>
                <a:spcPct val="100000"/>
              </a:lnSpc>
              <a:defRPr sz="1800" b="0"/>
            </a:lvl4pPr>
            <a:lvl5pPr>
              <a:lnSpc>
                <a:spcPct val="100000"/>
              </a:lnSpc>
              <a:defRPr sz="1800" b="0"/>
            </a:lvl5pPr>
          </a:lstStyle>
          <a:p>
            <a:pPr lvl="0"/>
            <a:r>
              <a:rPr lang="en-US" dirty="0"/>
              <a:t>Edit text</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Rectangle 6"/>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263611775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Image and Text">
    <p:spTree>
      <p:nvGrpSpPr>
        <p:cNvPr id="1" name=""/>
        <p:cNvGrpSpPr/>
        <p:nvPr/>
      </p:nvGrpSpPr>
      <p:grpSpPr>
        <a:xfrm>
          <a:off x="0" y="0"/>
          <a:ext cx="0" cy="0"/>
          <a:chOff x="0" y="0"/>
          <a:chExt cx="0" cy="0"/>
        </a:xfrm>
      </p:grpSpPr>
      <p:sp>
        <p:nvSpPr>
          <p:cNvPr id="9" name="Text Placeholder 7"/>
          <p:cNvSpPr>
            <a:spLocks noGrp="1"/>
          </p:cNvSpPr>
          <p:nvPr>
            <p:ph type="body" sz="quarter" idx="17" hasCustomPrompt="1"/>
          </p:nvPr>
        </p:nvSpPr>
        <p:spPr>
          <a:xfrm>
            <a:off x="1080209"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sz="1800"/>
            </a:lvl2pPr>
            <a:lvl3pPr marL="0" indent="0">
              <a:buNone/>
              <a:defRPr sz="1800"/>
            </a:lvl3pPr>
            <a:lvl4pPr>
              <a:defRPr sz="1800"/>
            </a:lvl4pPr>
            <a:lvl5pPr>
              <a:defRPr sz="1800"/>
            </a:lvl5pPr>
          </a:lstStyle>
          <a:p>
            <a:pPr lvl="0"/>
            <a:r>
              <a:rPr lang="en-US" dirty="0"/>
              <a:t>Edit text</a:t>
            </a:r>
          </a:p>
        </p:txBody>
      </p:sp>
      <p:sp>
        <p:nvSpPr>
          <p:cNvPr id="7" name="Picture Placeholder 4">
            <a:extLst>
              <a:ext uri="{FF2B5EF4-FFF2-40B4-BE49-F238E27FC236}">
                <a16:creationId xmlns:a16="http://schemas.microsoft.com/office/drawing/2014/main" id="{749837D3-F6DB-DB49-B987-A2004B0611D5}"/>
              </a:ext>
            </a:extLst>
          </p:cNvPr>
          <p:cNvSpPr>
            <a:spLocks noGrp="1"/>
          </p:cNvSpPr>
          <p:nvPr>
            <p:ph type="pic" sz="quarter" idx="13"/>
          </p:nvPr>
        </p:nvSpPr>
        <p:spPr>
          <a:xfrm>
            <a:off x="1080209" y="2003204"/>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5" name="Picture Placeholder 4">
            <a:extLst>
              <a:ext uri="{FF2B5EF4-FFF2-40B4-BE49-F238E27FC236}">
                <a16:creationId xmlns:a16="http://schemas.microsoft.com/office/drawing/2014/main" id="{749837D3-F6DB-DB49-B987-A2004B0611D5}"/>
              </a:ext>
            </a:extLst>
          </p:cNvPr>
          <p:cNvSpPr>
            <a:spLocks noGrp="1"/>
          </p:cNvSpPr>
          <p:nvPr>
            <p:ph type="pic" sz="quarter" idx="14"/>
          </p:nvPr>
        </p:nvSpPr>
        <p:spPr>
          <a:xfrm>
            <a:off x="5925914" y="2003203"/>
            <a:ext cx="4645958" cy="2072171"/>
          </a:xfrm>
          <a:prstGeom prst="rect">
            <a:avLst/>
          </a:prstGeom>
        </p:spPr>
        <p:txBody>
          <a:bodyPr/>
          <a:lstStyle>
            <a:lvl1pPr marL="0" indent="0">
              <a:buNone/>
              <a:defRPr baseline="0"/>
            </a:lvl1pPr>
          </a:lstStyle>
          <a:p>
            <a:r>
              <a:rPr lang="en-US"/>
              <a:t>Click icon to add picture</a:t>
            </a:r>
            <a:endParaRPr lang="en-US" dirty="0"/>
          </a:p>
        </p:txBody>
      </p:sp>
      <p:sp>
        <p:nvSpPr>
          <p:cNvPr id="8" name="Text Placeholder 7"/>
          <p:cNvSpPr>
            <a:spLocks noGrp="1"/>
          </p:cNvSpPr>
          <p:nvPr>
            <p:ph type="body" sz="quarter" idx="11" hasCustomPrompt="1"/>
          </p:nvPr>
        </p:nvSpPr>
        <p:spPr>
          <a:xfrm>
            <a:off x="5925868" y="4307356"/>
            <a:ext cx="4646004" cy="2072171"/>
          </a:xfrm>
        </p:spPr>
        <p:txBody>
          <a:bodyPr/>
          <a:lstStyle>
            <a:lvl1pPr marL="0" indent="0">
              <a:lnSpc>
                <a:spcPct val="100000"/>
              </a:lnSpc>
              <a:buFont typeface="Arial" panose="020B0604020202020204" pitchFamily="34" charset="0"/>
              <a:buNone/>
              <a:defRPr sz="2000" b="0"/>
            </a:lvl1pPr>
            <a:lvl2pPr marL="171450" indent="-171450">
              <a:buFont typeface="Arial" panose="020B0604020202020204" pitchFamily="34" charset="0"/>
              <a:buChar char="•"/>
              <a:defRPr/>
            </a:lvl2pPr>
          </a:lstStyle>
          <a:p>
            <a:pPr lvl="0"/>
            <a:r>
              <a:rPr lang="en-US" dirty="0"/>
              <a:t>Edit text</a:t>
            </a:r>
          </a:p>
        </p:txBody>
      </p:sp>
      <p:sp>
        <p:nvSpPr>
          <p:cNvPr id="10"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2" name="Rectangle 11"/>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Tree>
    <p:extLst>
      <p:ext uri="{BB962C8B-B14F-4D97-AF65-F5344CB8AC3E}">
        <p14:creationId xmlns:p14="http://schemas.microsoft.com/office/powerpoint/2010/main" val="1162594457"/>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3" name="Rectangle 2"/>
          <p:cNvSpPr/>
          <p:nvPr userDrawn="1"/>
        </p:nvSpPr>
        <p:spPr>
          <a:xfrm>
            <a:off x="0" y="75715"/>
            <a:ext cx="1089126" cy="809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7913539"/>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Hope you enjoyed">
    <p:bg>
      <p:bgPr>
        <a:solidFill>
          <a:srgbClr val="09EDB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0" y="2311970"/>
            <a:ext cx="3138017" cy="1908338"/>
          </a:xfrm>
        </p:spPr>
        <p:txBody>
          <a:bodyPr anchor="b" anchorCtr="0">
            <a:noAutofit/>
          </a:bodyPr>
          <a:lstStyle>
            <a:lvl1pPr algn="l">
              <a:lnSpc>
                <a:spcPct val="100000"/>
              </a:lnSpc>
              <a:defRPr sz="3600" baseline="0"/>
            </a:lvl1pPr>
          </a:lstStyle>
          <a:p>
            <a:r>
              <a:rPr lang="en-US" noProof="0" dirty="0"/>
              <a:t>THANK YOU</a:t>
            </a:r>
            <a:endParaRPr lang="en-GB" noProof="0" dirty="0"/>
          </a:p>
        </p:txBody>
      </p:sp>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1" y="5306004"/>
            <a:ext cx="4269826"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b="0" baseline="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Hope you enjoyed this learning journey.</a:t>
            </a:r>
          </a:p>
        </p:txBody>
      </p:sp>
      <p:grpSp>
        <p:nvGrpSpPr>
          <p:cNvPr id="7" name="Group 6"/>
          <p:cNvGrpSpPr/>
          <p:nvPr userDrawn="1"/>
        </p:nvGrpSpPr>
        <p:grpSpPr>
          <a:xfrm>
            <a:off x="-1" y="3516594"/>
            <a:ext cx="7016814" cy="2396903"/>
            <a:chOff x="623461" y="4580698"/>
            <a:chExt cx="4009018" cy="1370734"/>
          </a:xfrm>
          <a:solidFill>
            <a:srgbClr val="004050"/>
          </a:solidFill>
        </p:grpSpPr>
        <p:sp>
          <p:nvSpPr>
            <p:cNvPr id="9" name="Rectangle 8"/>
            <p:cNvSpPr/>
            <p:nvPr userDrawn="1"/>
          </p:nvSpPr>
          <p:spPr>
            <a:xfrm>
              <a:off x="623462" y="5031740"/>
              <a:ext cx="19306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p:cNvSpPr/>
            <p:nvPr userDrawn="1"/>
          </p:nvSpPr>
          <p:spPr>
            <a:xfrm>
              <a:off x="623461" y="5373431"/>
              <a:ext cx="1930689"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2" name="Freeform 11">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Tree>
    <p:extLst>
      <p:ext uri="{BB962C8B-B14F-4D97-AF65-F5344CB8AC3E}">
        <p14:creationId xmlns:p14="http://schemas.microsoft.com/office/powerpoint/2010/main" val="188784966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25730909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036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40542812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ction Tips">
    <p:bg>
      <p:bgPr>
        <a:solidFill>
          <a:srgbClr val="EB622E"/>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7"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6"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1198876426"/>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solidFill>
          <a:srgbClr val="09EDB8"/>
        </a:solidFill>
        <a:effectLst/>
      </p:bgPr>
    </p:bg>
    <p:spTree>
      <p:nvGrpSpPr>
        <p:cNvPr id="1" name=""/>
        <p:cNvGrpSpPr/>
        <p:nvPr/>
      </p:nvGrpSpPr>
      <p:grpSpPr>
        <a:xfrm>
          <a:off x="0" y="0"/>
          <a:ext cx="0" cy="0"/>
          <a:chOff x="0" y="0"/>
          <a:chExt cx="0" cy="0"/>
        </a:xfrm>
      </p:grpSpPr>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grpSp>
        <p:nvGrpSpPr>
          <p:cNvPr id="9" name="Group 8"/>
          <p:cNvGrpSpPr/>
          <p:nvPr userDrawn="1"/>
        </p:nvGrpSpPr>
        <p:grpSpPr>
          <a:xfrm>
            <a:off x="0" y="3516594"/>
            <a:ext cx="6358189" cy="2396903"/>
            <a:chOff x="999763" y="4580698"/>
            <a:chExt cx="3632716" cy="1370734"/>
          </a:xfrm>
          <a:solidFill>
            <a:srgbClr val="004050"/>
          </a:solidFill>
        </p:grpSpPr>
        <p:sp>
          <p:nvSpPr>
            <p:cNvPr id="10" name="Rectangle 9"/>
            <p:cNvSpPr/>
            <p:nvPr userDrawn="1"/>
          </p:nvSpPr>
          <p:spPr>
            <a:xfrm>
              <a:off x="999763" y="5031740"/>
              <a:ext cx="1554386"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userDrawn="1"/>
          </p:nvSpPr>
          <p:spPr>
            <a:xfrm>
              <a:off x="999763" y="5373431"/>
              <a:ext cx="1554387" cy="133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51C13B23-0164-1C4E-9E7A-3F1ECA7824F7}"/>
                </a:ext>
              </a:extLst>
            </p:cNvPr>
            <p:cNvGrpSpPr/>
            <p:nvPr userDrawn="1"/>
          </p:nvGrpSpPr>
          <p:grpSpPr>
            <a:xfrm>
              <a:off x="2227580" y="4580698"/>
              <a:ext cx="2404899" cy="1370734"/>
              <a:chOff x="7799133" y="1870745"/>
              <a:chExt cx="1010349" cy="584292"/>
            </a:xfrm>
            <a:grpFill/>
          </p:grpSpPr>
          <p:sp>
            <p:nvSpPr>
              <p:cNvPr id="13" name="Freeform 12">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4" name="Freeform 13">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5" name="Freeform 14">
                <a:extLst>
                  <a:ext uri="{FF2B5EF4-FFF2-40B4-BE49-F238E27FC236}">
                    <a16:creationId xmlns:a16="http://schemas.microsoft.com/office/drawing/2014/main" id="{17BA7C41-EA1C-2F4D-90C7-EC472AB85B8A}"/>
                  </a:ext>
                </a:extLst>
              </p:cNvPr>
              <p:cNvSpPr/>
              <p:nvPr userDrawn="1"/>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gr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spTree>
    <p:extLst>
      <p:ext uri="{BB962C8B-B14F-4D97-AF65-F5344CB8AC3E}">
        <p14:creationId xmlns:p14="http://schemas.microsoft.com/office/powerpoint/2010/main" val="265610577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427687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Meet &amp; Greet 1">
    <p:bg>
      <p:bgPr>
        <a:solidFill>
          <a:srgbClr val="38E2BB"/>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5" y="1706477"/>
            <a:ext cx="5002556" cy="808123"/>
          </a:xfrm>
        </p:spPr>
        <p:txBody>
          <a:bodyPr anchor="t" anchorCtr="0">
            <a:noAutofit/>
          </a:bodyPr>
          <a:lstStyle>
            <a:lvl1pPr algn="l">
              <a:lnSpc>
                <a:spcPts val="6000"/>
              </a:lnSpc>
              <a:defRPr sz="3600">
                <a:solidFill>
                  <a:srgbClr val="004050"/>
                </a:solidFill>
              </a:defRPr>
            </a:lvl1pPr>
          </a:lstStyle>
          <a:p>
            <a:r>
              <a:rPr lang="en-US" noProof="0" dirty="0"/>
              <a:t>Meet &amp; Greet</a:t>
            </a:r>
            <a:endParaRPr lang="en-GB" noProof="0" dirty="0"/>
          </a:p>
        </p:txBody>
      </p:sp>
      <p:sp>
        <p:nvSpPr>
          <p:cNvPr id="18" name="Text Placeholder 3"/>
          <p:cNvSpPr>
            <a:spLocks noGrp="1"/>
          </p:cNvSpPr>
          <p:nvPr>
            <p:ph type="body" sz="quarter" idx="10" hasCustomPrompt="1"/>
          </p:nvPr>
        </p:nvSpPr>
        <p:spPr>
          <a:xfrm>
            <a:off x="384785" y="2915404"/>
            <a:ext cx="4278655" cy="3401576"/>
          </a:xfrm>
        </p:spPr>
        <p:txBody>
          <a:bodyPr/>
          <a:lstStyle>
            <a:lvl1pPr>
              <a:lnSpc>
                <a:spcPct val="100000"/>
              </a:lnSpc>
              <a:defRPr b="0" baseline="0"/>
            </a:lvl1pPr>
          </a:lstStyle>
          <a:p>
            <a:pPr lvl="0"/>
            <a:r>
              <a:rPr lang="en-US" dirty="0"/>
              <a:t>Click to edit instructions</a:t>
            </a:r>
          </a:p>
        </p:txBody>
      </p:sp>
    </p:spTree>
    <p:extLst>
      <p:ext uri="{BB962C8B-B14F-4D97-AF65-F5344CB8AC3E}">
        <p14:creationId xmlns:p14="http://schemas.microsoft.com/office/powerpoint/2010/main" val="4045959733"/>
      </p:ext>
    </p:extLst>
  </p:cSld>
  <p:clrMapOvr>
    <a:masterClrMapping/>
  </p:clrMapOvr>
  <p:extLst>
    <p:ext uri="{DCECCB84-F9BA-43D5-87BE-67443E8EF086}">
      <p15:sldGuideLst xmlns:p15="http://schemas.microsoft.com/office/powerpoint/2012/main">
        <p15:guide id="1" pos="3840">
          <p15:clr>
            <a:srgbClr val="FBAE40"/>
          </p15:clr>
        </p15:guide>
        <p15:guide id="2" orient="horz" pos="1457">
          <p15:clr>
            <a:srgbClr val="FBAE40"/>
          </p15:clr>
        </p15:guide>
        <p15:guide id="3" orient="horz" pos="363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03 Section Divider">
    <p:bg>
      <p:bgPr>
        <a:solidFill>
          <a:schemeClr val="tx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1C13B23-0164-1C4E-9E7A-3F1ECA7824F7}"/>
              </a:ext>
            </a:extLst>
          </p:cNvPr>
          <p:cNvGrpSpPr/>
          <p:nvPr userDrawn="1"/>
        </p:nvGrpSpPr>
        <p:grpSpPr>
          <a:xfrm>
            <a:off x="3297651" y="2366578"/>
            <a:ext cx="7767721" cy="4491421"/>
            <a:chOff x="7799133" y="1870745"/>
            <a:chExt cx="1010349" cy="584292"/>
          </a:xfrm>
          <a:solidFill>
            <a:srgbClr val="004050"/>
          </a:solidFill>
        </p:grpSpPr>
        <p:sp>
          <p:nvSpPr>
            <p:cNvPr id="10" name="Freeform 9">
              <a:extLst>
                <a:ext uri="{FF2B5EF4-FFF2-40B4-BE49-F238E27FC236}">
                  <a16:creationId xmlns:a16="http://schemas.microsoft.com/office/drawing/2014/main" id="{2F450B4C-241D-A544-BBEF-175E01D6A139}"/>
                </a:ext>
              </a:extLst>
            </p:cNvPr>
            <p:cNvSpPr/>
            <p:nvPr/>
          </p:nvSpPr>
          <p:spPr>
            <a:xfrm>
              <a:off x="7799260" y="1870745"/>
              <a:ext cx="749300" cy="247650"/>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9300" h="247650">
                  <a:moveTo>
                    <a:pt x="749871" y="248186"/>
                  </a:moveTo>
                  <a:lnTo>
                    <a:pt x="0" y="248186"/>
                  </a:lnTo>
                  <a:lnTo>
                    <a:pt x="0" y="192497"/>
                  </a:lnTo>
                  <a:lnTo>
                    <a:pt x="603885" y="192497"/>
                  </a:lnTo>
                  <a:cubicBezTo>
                    <a:pt x="546036" y="134140"/>
                    <a:pt x="492760" y="74768"/>
                    <a:pt x="457200" y="219"/>
                  </a:cubicBezTo>
                  <a:cubicBezTo>
                    <a:pt x="477583" y="219"/>
                    <a:pt x="496443" y="854"/>
                    <a:pt x="515239" y="219"/>
                  </a:cubicBezTo>
                  <a:cubicBezTo>
                    <a:pt x="524031" y="-1141"/>
                    <a:pt x="532543" y="3956"/>
                    <a:pt x="535495" y="12347"/>
                  </a:cubicBezTo>
                  <a:cubicBezTo>
                    <a:pt x="553057" y="45816"/>
                    <a:pt x="574730" y="76961"/>
                    <a:pt x="600011" y="105057"/>
                  </a:cubicBezTo>
                  <a:cubicBezTo>
                    <a:pt x="643639" y="155126"/>
                    <a:pt x="691855" y="201004"/>
                    <a:pt x="744030" y="242090"/>
                  </a:cubicBezTo>
                  <a:cubicBezTo>
                    <a:pt x="745808" y="243551"/>
                    <a:pt x="747585" y="245011"/>
                    <a:pt x="749236" y="246535"/>
                  </a:cubicBezTo>
                  <a:cubicBezTo>
                    <a:pt x="749554" y="246599"/>
                    <a:pt x="749554" y="247170"/>
                    <a:pt x="749871" y="248186"/>
                  </a:cubicBezTo>
                  <a:close/>
                </a:path>
              </a:pathLst>
            </a:custGeom>
            <a:grpFill/>
            <a:ln w="6350" cap="flat">
              <a:noFill/>
              <a:prstDash val="solid"/>
              <a:miter/>
            </a:ln>
          </p:spPr>
          <p:txBody>
            <a:bodyPr rtlCol="0" anchor="ctr"/>
            <a:lstStyle/>
            <a:p>
              <a:endParaRPr lang="en-GB"/>
            </a:p>
          </p:txBody>
        </p:sp>
        <p:sp>
          <p:nvSpPr>
            <p:cNvPr id="11" name="Freeform 10">
              <a:extLst>
                <a:ext uri="{FF2B5EF4-FFF2-40B4-BE49-F238E27FC236}">
                  <a16:creationId xmlns:a16="http://schemas.microsoft.com/office/drawing/2014/main" id="{9B9C1B07-7BAD-DD4F-97E1-2FD89B2D1C40}"/>
                </a:ext>
              </a:extLst>
            </p:cNvPr>
            <p:cNvSpPr/>
            <p:nvPr/>
          </p:nvSpPr>
          <p:spPr>
            <a:xfrm>
              <a:off x="7799133" y="2208657"/>
              <a:ext cx="749300" cy="241300"/>
            </a:xfrm>
            <a:custGeom>
              <a:avLst/>
              <a:gdLst>
                <a:gd name="connsiteX0" fmla="*/ 601091 w 749300"/>
                <a:gd name="connsiteY0" fmla="*/ 55689 h 241300"/>
                <a:gd name="connsiteX1" fmla="*/ 0 w 749300"/>
                <a:gd name="connsiteY1" fmla="*/ 55689 h 241300"/>
                <a:gd name="connsiteX2" fmla="*/ 0 w 749300"/>
                <a:gd name="connsiteY2" fmla="*/ 0 h 241300"/>
                <a:gd name="connsiteX3" fmla="*/ 751269 w 749300"/>
                <a:gd name="connsiteY3" fmla="*/ 0 h 241300"/>
                <a:gd name="connsiteX4" fmla="*/ 720598 w 749300"/>
                <a:gd name="connsiteY4" fmla="*/ 25845 h 241300"/>
                <a:gd name="connsiteX5" fmla="*/ 586550 w 749300"/>
                <a:gd name="connsiteY5" fmla="*/ 159893 h 241300"/>
                <a:gd name="connsiteX6" fmla="*/ 531813 w 749300"/>
                <a:gd name="connsiteY6" fmla="*/ 241871 h 241300"/>
                <a:gd name="connsiteX7" fmla="*/ 524701 w 749300"/>
                <a:gd name="connsiteY7" fmla="*/ 246824 h 241300"/>
                <a:gd name="connsiteX8" fmla="*/ 461835 w 749300"/>
                <a:gd name="connsiteY8" fmla="*/ 246824 h 241300"/>
                <a:gd name="connsiteX9" fmla="*/ 458216 w 749300"/>
                <a:gd name="connsiteY9" fmla="*/ 246317 h 241300"/>
                <a:gd name="connsiteX10" fmla="*/ 522478 w 749300"/>
                <a:gd name="connsiteY10" fmla="*/ 144717 h 241300"/>
                <a:gd name="connsiteX11" fmla="*/ 601091 w 749300"/>
                <a:gd name="connsiteY11" fmla="*/ 55689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300" h="241300">
                  <a:moveTo>
                    <a:pt x="601091" y="55689"/>
                  </a:moveTo>
                  <a:lnTo>
                    <a:pt x="0" y="55689"/>
                  </a:lnTo>
                  <a:lnTo>
                    <a:pt x="0" y="0"/>
                  </a:lnTo>
                  <a:lnTo>
                    <a:pt x="751269" y="0"/>
                  </a:lnTo>
                  <a:cubicBezTo>
                    <a:pt x="740220" y="9335"/>
                    <a:pt x="730377" y="17526"/>
                    <a:pt x="720598" y="25845"/>
                  </a:cubicBezTo>
                  <a:cubicBezTo>
                    <a:pt x="672008" y="66441"/>
                    <a:pt x="627146" y="111303"/>
                    <a:pt x="586550" y="159893"/>
                  </a:cubicBezTo>
                  <a:cubicBezTo>
                    <a:pt x="565442" y="185196"/>
                    <a:pt x="547093" y="212678"/>
                    <a:pt x="531813" y="241871"/>
                  </a:cubicBezTo>
                  <a:cubicBezTo>
                    <a:pt x="530328" y="244527"/>
                    <a:pt x="527706" y="246353"/>
                    <a:pt x="524701" y="246824"/>
                  </a:cubicBezTo>
                  <a:cubicBezTo>
                    <a:pt x="503746" y="247205"/>
                    <a:pt x="482791" y="246824"/>
                    <a:pt x="461835" y="246824"/>
                  </a:cubicBezTo>
                  <a:cubicBezTo>
                    <a:pt x="460621" y="246721"/>
                    <a:pt x="459412" y="246551"/>
                    <a:pt x="458216" y="246317"/>
                  </a:cubicBezTo>
                  <a:cubicBezTo>
                    <a:pt x="475005" y="209733"/>
                    <a:pt x="496619" y="175563"/>
                    <a:pt x="522478" y="144717"/>
                  </a:cubicBezTo>
                  <a:cubicBezTo>
                    <a:pt x="547751" y="114554"/>
                    <a:pt x="574802" y="85471"/>
                    <a:pt x="601091" y="55689"/>
                  </a:cubicBezTo>
                  <a:close/>
                </a:path>
              </a:pathLst>
            </a:custGeom>
            <a:grpFill/>
            <a:ln w="6350" cap="flat">
              <a:noFill/>
              <a:prstDash val="solid"/>
              <a:miter/>
            </a:ln>
          </p:spPr>
          <p:txBody>
            <a:bodyPr rtlCol="0" anchor="ctr"/>
            <a:lstStyle/>
            <a:p>
              <a:endParaRPr lang="en-GB"/>
            </a:p>
          </p:txBody>
        </p:sp>
        <p:sp>
          <p:nvSpPr>
            <p:cNvPr id="13" name="Freeform 12">
              <a:extLst>
                <a:ext uri="{FF2B5EF4-FFF2-40B4-BE49-F238E27FC236}">
                  <a16:creationId xmlns:a16="http://schemas.microsoft.com/office/drawing/2014/main" id="{17BA7C41-EA1C-2F4D-90C7-EC472AB85B8A}"/>
                </a:ext>
              </a:extLst>
            </p:cNvPr>
            <p:cNvSpPr/>
            <p:nvPr/>
          </p:nvSpPr>
          <p:spPr>
            <a:xfrm>
              <a:off x="8428482" y="1870837"/>
              <a:ext cx="381000" cy="584200"/>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grpSp>
      <p:sp>
        <p:nvSpPr>
          <p:cNvPr id="2" name="Rectangle 1"/>
          <p:cNvSpPr/>
          <p:nvPr userDrawn="1"/>
        </p:nvSpPr>
        <p:spPr>
          <a:xfrm>
            <a:off x="-1" y="3844205"/>
            <a:ext cx="8314267"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userDrawn="1"/>
        </p:nvSpPr>
        <p:spPr>
          <a:xfrm>
            <a:off x="-10132" y="4967139"/>
            <a:ext cx="8324398" cy="432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76239" y="1556247"/>
            <a:ext cx="5810250" cy="2277604"/>
          </a:xfrm>
        </p:spPr>
        <p:txBody>
          <a:bodyPr anchor="b" anchorCtr="0">
            <a:noAutofit/>
          </a:bodyPr>
          <a:lstStyle>
            <a:lvl1pPr algn="l">
              <a:lnSpc>
                <a:spcPct val="90000"/>
              </a:lnSpc>
              <a:defRPr sz="3600" spc="60" baseline="0">
                <a:solidFill>
                  <a:srgbClr val="004050"/>
                </a:solidFill>
              </a:defRPr>
            </a:lvl1pPr>
          </a:lstStyle>
          <a:p>
            <a:r>
              <a:rPr lang="en-US" noProof="0" dirty="0"/>
              <a:t>CLICK TO EDIT </a:t>
            </a:r>
            <a:br>
              <a:rPr lang="en-US" noProof="0" dirty="0"/>
            </a:br>
            <a:r>
              <a:rPr lang="en-US" noProof="0" dirty="0"/>
              <a:t>MASTER TITLE STYLE</a:t>
            </a:r>
            <a:endParaRPr lang="en-GB" noProof="0" dirty="0"/>
          </a:p>
        </p:txBody>
      </p:sp>
    </p:spTree>
    <p:extLst>
      <p:ext uri="{BB962C8B-B14F-4D97-AF65-F5344CB8AC3E}">
        <p14:creationId xmlns:p14="http://schemas.microsoft.com/office/powerpoint/2010/main" val="20029218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10" name="Text Placeholder 2"/>
          <p:cNvSpPr>
            <a:spLocks noGrp="1"/>
          </p:cNvSpPr>
          <p:nvPr>
            <p:ph type="body" sz="quarter" idx="16"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3589945353"/>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FB68A7-A656-A348-AE42-02B5F30E1E55}"/>
              </a:ext>
            </a:extLst>
          </p:cNvPr>
          <p:cNvSpPr>
            <a:spLocks noGrp="1"/>
          </p:cNvSpPr>
          <p:nvPr userDrawn="1">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B623AAC1-38C0-EC41-AF66-7EC76ACCB83E}"/>
              </a:ext>
            </a:extLst>
          </p:cNvPr>
          <p:cNvSpPr>
            <a:spLocks noGrp="1"/>
          </p:cNvSpPr>
          <p:nvPr userDrawn="1">
            <p:ph type="body"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98754" y="6584738"/>
            <a:ext cx="785483" cy="180000"/>
          </a:xfrm>
          <a:prstGeom prst="rect">
            <a:avLst/>
          </a:prstGeom>
        </p:spPr>
        <p:txBody>
          <a:bodyPr vert="horz" lIns="0" tIns="0" rIns="0" bIns="0" rtlCol="0" anchor="b" anchorCtr="0"/>
          <a:lstStyle>
            <a:lvl1pPr algn="r">
              <a:defRPr sz="1000" b="1" i="0">
                <a:solidFill>
                  <a:schemeClr val="bg1">
                    <a:lumMod val="50000"/>
                  </a:schemeClr>
                </a:solidFill>
                <a:latin typeface="Montserrat" pitchFamily="2" charset="77"/>
              </a:defRPr>
            </a:lvl1pPr>
          </a:lstStyle>
          <a:p>
            <a:fld id="{EF892D59-8F09-EF4B-AD6D-DA609442F868}" type="slidenum">
              <a:rPr lang="en-GB" smtClean="0"/>
              <a:pPr/>
              <a:t>‹#›</a:t>
            </a:fld>
            <a:endParaRPr lang="en-GB" dirty="0"/>
          </a:p>
        </p:txBody>
      </p:sp>
    </p:spTree>
    <p:extLst>
      <p:ext uri="{BB962C8B-B14F-4D97-AF65-F5344CB8AC3E}">
        <p14:creationId xmlns:p14="http://schemas.microsoft.com/office/powerpoint/2010/main" val="300464794"/>
      </p:ext>
    </p:extLst>
  </p:cSld>
  <p:clrMap bg1="lt1" tx1="dk1" bg2="lt2" tx2="dk2" accent1="accent1" accent2="accent2" accent3="accent3" accent4="accent4" accent5="accent5" accent6="accent6" hlink="hlink" folHlink="folHlink"/>
  <p:sldLayoutIdLst>
    <p:sldLayoutId id="2147483811" r:id="rId1"/>
    <p:sldLayoutId id="2147483902" r:id="rId2"/>
    <p:sldLayoutId id="2147483812" r:id="rId3"/>
    <p:sldLayoutId id="2147483813" r:id="rId4"/>
    <p:sldLayoutId id="2147483798" r:id="rId5"/>
    <p:sldLayoutId id="2147483806" r:id="rId6"/>
    <p:sldLayoutId id="2147483709" r:id="rId7"/>
    <p:sldLayoutId id="2147483822" r:id="rId8"/>
    <p:sldLayoutId id="2147483802" r:id="rId9"/>
    <p:sldLayoutId id="2147483792" r:id="rId10"/>
    <p:sldLayoutId id="2147483810" r:id="rId11"/>
    <p:sldLayoutId id="2147483804" r:id="rId12"/>
    <p:sldLayoutId id="2147483821" r:id="rId13"/>
    <p:sldLayoutId id="2147483824" r:id="rId14"/>
    <p:sldLayoutId id="2147483828" r:id="rId15"/>
    <p:sldLayoutId id="2147483853" r:id="rId16"/>
    <p:sldLayoutId id="2147483899" r:id="rId17"/>
    <p:sldLayoutId id="2147483832" r:id="rId18"/>
    <p:sldLayoutId id="2147483833" r:id="rId19"/>
    <p:sldLayoutId id="2147483836" r:id="rId20"/>
    <p:sldLayoutId id="2147483852" r:id="rId21"/>
    <p:sldLayoutId id="2147483900" r:id="rId22"/>
    <p:sldLayoutId id="2147483820" r:id="rId23"/>
    <p:sldLayoutId id="2147483842" r:id="rId24"/>
    <p:sldLayoutId id="2147483845" r:id="rId25"/>
    <p:sldLayoutId id="2147483851" r:id="rId26"/>
    <p:sldLayoutId id="2147483901" r:id="rId27"/>
    <p:sldLayoutId id="2147483650" r:id="rId28"/>
    <p:sldLayoutId id="2147483734" r:id="rId29"/>
    <p:sldLayoutId id="2147483796" r:id="rId30"/>
    <p:sldLayoutId id="2147483719" r:id="rId31"/>
    <p:sldLayoutId id="2147483721" r:id="rId32"/>
    <p:sldLayoutId id="2147483724" r:id="rId33"/>
    <p:sldLayoutId id="2147483797" r:id="rId34"/>
    <p:sldLayoutId id="2147483814" r:id="rId35"/>
    <p:sldLayoutId id="2147483905" r:id="rId36"/>
    <p:sldLayoutId id="2147483906" r:id="rId37"/>
    <p:sldLayoutId id="2147483907" r:id="rId38"/>
  </p:sldLayoutIdLst>
  <p:hf hdr="0" dt="0"/>
  <p:txStyles>
    <p:titleStyle>
      <a:lvl1pPr algn="l" defTabSz="914400" rtl="0" eaLnBrk="1" latinLnBrk="0" hangingPunct="1">
        <a:lnSpc>
          <a:spcPct val="100000"/>
        </a:lnSpc>
        <a:spcBef>
          <a:spcPct val="0"/>
        </a:spcBef>
        <a:buNone/>
        <a:defRPr sz="3600" b="0" i="0" kern="1200" cap="none" baseline="0">
          <a:solidFill>
            <a:schemeClr val="tx1"/>
          </a:solidFill>
          <a:latin typeface="Krana Fat B" panose="00000B00000000000000" pitchFamily="50" charset="0"/>
          <a:ea typeface="+mj-ea"/>
          <a:cs typeface="+mj-cs"/>
        </a:defRPr>
      </a:lvl1pPr>
    </p:titleStyle>
    <p:body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40"/>
        </a:buBlip>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40"/>
        </a:buBlip>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40"/>
        </a:buBlip>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40"/>
        </a:buBlip>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8" userDrawn="1">
          <p15:clr>
            <a:srgbClr val="F26B43"/>
          </p15:clr>
        </p15:guide>
        <p15:guide id="2" orient="horz" pos="4081" userDrawn="1">
          <p15:clr>
            <a:srgbClr val="F26B43"/>
          </p15:clr>
        </p15:guide>
        <p15:guide id="3" pos="237" userDrawn="1">
          <p15:clr>
            <a:srgbClr val="F26B43"/>
          </p15:clr>
        </p15:guide>
        <p15:guide id="4" pos="732" userDrawn="1">
          <p15:clr>
            <a:srgbClr val="F26B43"/>
          </p15:clr>
        </p15:guide>
        <p15:guide id="5" pos="850" userDrawn="1">
          <p15:clr>
            <a:srgbClr val="F26B43"/>
          </p15:clr>
        </p15:guide>
        <p15:guide id="6" pos="1345" userDrawn="1">
          <p15:clr>
            <a:srgbClr val="F26B43"/>
          </p15:clr>
        </p15:guide>
        <p15:guide id="7" pos="1460" userDrawn="1">
          <p15:clr>
            <a:srgbClr val="F26B43"/>
          </p15:clr>
        </p15:guide>
        <p15:guide id="8" pos="1954" userDrawn="1">
          <p15:clr>
            <a:srgbClr val="F26B43"/>
          </p15:clr>
        </p15:guide>
        <p15:guide id="9" pos="2069" userDrawn="1">
          <p15:clr>
            <a:srgbClr val="F26B43"/>
          </p15:clr>
        </p15:guide>
        <p15:guide id="10" pos="2564" userDrawn="1">
          <p15:clr>
            <a:srgbClr val="F26B43"/>
          </p15:clr>
        </p15:guide>
        <p15:guide id="11" pos="2683" userDrawn="1">
          <p15:clr>
            <a:srgbClr val="F26B43"/>
          </p15:clr>
        </p15:guide>
        <p15:guide id="12" pos="3173" userDrawn="1">
          <p15:clr>
            <a:srgbClr val="F26B43"/>
          </p15:clr>
        </p15:guide>
        <p15:guide id="13" pos="3288" userDrawn="1">
          <p15:clr>
            <a:srgbClr val="F26B43"/>
          </p15:clr>
        </p15:guide>
        <p15:guide id="14" pos="3782" userDrawn="1">
          <p15:clr>
            <a:srgbClr val="F26B43"/>
          </p15:clr>
        </p15:guide>
        <p15:guide id="15" pos="3897" userDrawn="1">
          <p15:clr>
            <a:srgbClr val="F26B43"/>
          </p15:clr>
        </p15:guide>
        <p15:guide id="16" pos="4392" userDrawn="1">
          <p15:clr>
            <a:srgbClr val="F26B43"/>
          </p15:clr>
        </p15:guide>
        <p15:guide id="17" pos="4506" userDrawn="1">
          <p15:clr>
            <a:srgbClr val="F26B43"/>
          </p15:clr>
        </p15:guide>
        <p15:guide id="18" pos="5001" userDrawn="1">
          <p15:clr>
            <a:srgbClr val="F26B43"/>
          </p15:clr>
        </p15:guide>
        <p15:guide id="19" pos="5115" userDrawn="1">
          <p15:clr>
            <a:srgbClr val="F26B43"/>
          </p15:clr>
        </p15:guide>
        <p15:guide id="20" pos="5610" userDrawn="1">
          <p15:clr>
            <a:srgbClr val="F26B43"/>
          </p15:clr>
        </p15:guide>
        <p15:guide id="21" pos="5725" userDrawn="1">
          <p15:clr>
            <a:srgbClr val="F26B43"/>
          </p15:clr>
        </p15:guide>
        <p15:guide id="22" pos="6220" userDrawn="1">
          <p15:clr>
            <a:srgbClr val="F26B43"/>
          </p15:clr>
        </p15:guide>
        <p15:guide id="23" pos="6334" userDrawn="1">
          <p15:clr>
            <a:srgbClr val="F26B43"/>
          </p15:clr>
        </p15:guide>
        <p15:guide id="24" pos="6829" userDrawn="1">
          <p15:clr>
            <a:srgbClr val="F26B43"/>
          </p15:clr>
        </p15:guide>
        <p15:guide id="25" pos="6943" userDrawn="1">
          <p15:clr>
            <a:srgbClr val="F26B43"/>
          </p15:clr>
        </p15:guide>
        <p15:guide id="26" pos="7438" userDrawn="1">
          <p15:clr>
            <a:srgbClr val="F26B43"/>
          </p15:clr>
        </p15:guide>
        <p15:guide id="27" pos="3840" userDrawn="1">
          <p15:clr>
            <a:srgbClr val="9FCC3B"/>
          </p15:clr>
        </p15:guide>
        <p15:guide id="28" orient="horz" pos="2160"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8.xml"/><Relationship Id="rId4" Type="http://schemas.openxmlformats.org/officeDocument/2006/relationships/image" Target="../media/image2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18.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endParaRPr lang="en-IN"/>
          </a:p>
        </p:txBody>
      </p:sp>
      <p:sp>
        <p:nvSpPr>
          <p:cNvPr id="4" name="Title 3"/>
          <p:cNvSpPr>
            <a:spLocks noGrp="1"/>
          </p:cNvSpPr>
          <p:nvPr>
            <p:ph type="ctrTitle"/>
          </p:nvPr>
        </p:nvSpPr>
        <p:spPr/>
        <p:txBody>
          <a:bodyPr/>
          <a:lstStyle/>
          <a:p>
            <a:endParaRPr lang="en-IN" dirty="0"/>
          </a:p>
        </p:txBody>
      </p:sp>
    </p:spTree>
    <p:extLst>
      <p:ext uri="{BB962C8B-B14F-4D97-AF65-F5344CB8AC3E}">
        <p14:creationId xmlns:p14="http://schemas.microsoft.com/office/powerpoint/2010/main" val="1088406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CD7AE-8CF7-C70B-1108-AEF926BA7218}"/>
              </a:ext>
            </a:extLst>
          </p:cNvPr>
          <p:cNvSpPr>
            <a:spLocks noGrp="1"/>
          </p:cNvSpPr>
          <p:nvPr>
            <p:ph type="ctrTitle"/>
          </p:nvPr>
        </p:nvSpPr>
        <p:spPr/>
        <p:txBody>
          <a:bodyPr/>
          <a:lstStyle/>
          <a:p>
            <a:r>
              <a:rPr lang="en-GB" dirty="0"/>
              <a:t>Creating objects</a:t>
            </a:r>
          </a:p>
        </p:txBody>
      </p:sp>
      <p:sp>
        <p:nvSpPr>
          <p:cNvPr id="4" name="Slide Number Placeholder 3">
            <a:extLst>
              <a:ext uri="{FF2B5EF4-FFF2-40B4-BE49-F238E27FC236}">
                <a16:creationId xmlns:a16="http://schemas.microsoft.com/office/drawing/2014/main" id="{BEE5E967-97D7-EC7C-6BD1-80EAE664F825}"/>
              </a:ext>
            </a:extLst>
          </p:cNvPr>
          <p:cNvSpPr>
            <a:spLocks noGrp="1"/>
          </p:cNvSpPr>
          <p:nvPr>
            <p:ph type="sldNum" sz="quarter" idx="12"/>
          </p:nvPr>
        </p:nvSpPr>
        <p:spPr/>
        <p:txBody>
          <a:bodyPr/>
          <a:lstStyle/>
          <a:p>
            <a:fld id="{F3469444-D02B-D446-9CF8-19DEDDE073D1}" type="slidenum">
              <a:rPr lang="en-US" smtClean="0"/>
              <a:pPr/>
              <a:t>10</a:t>
            </a:fld>
            <a:endParaRPr lang="en-US" dirty="0"/>
          </a:p>
        </p:txBody>
      </p:sp>
      <p:sp>
        <p:nvSpPr>
          <p:cNvPr id="5" name="Rectangle 4">
            <a:extLst>
              <a:ext uri="{FF2B5EF4-FFF2-40B4-BE49-F238E27FC236}">
                <a16:creationId xmlns:a16="http://schemas.microsoft.com/office/drawing/2014/main" id="{912C9507-42C4-F54B-3C48-D3A05FA23D15}"/>
              </a:ext>
            </a:extLst>
          </p:cNvPr>
          <p:cNvSpPr/>
          <p:nvPr/>
        </p:nvSpPr>
        <p:spPr>
          <a:xfrm>
            <a:off x="6767471" y="2175211"/>
            <a:ext cx="4077749" cy="2800767"/>
          </a:xfrm>
          <a:prstGeom prst="rect">
            <a:avLst/>
          </a:prstGeom>
          <a:solidFill>
            <a:schemeClr val="bg2">
              <a:lumMod val="95000"/>
            </a:schemeClr>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dirty="0">
                <a:solidFill>
                  <a:srgbClr val="7F0055"/>
                </a:solidFill>
                <a:latin typeface="Consolas" panose="020B0609020204030204" pitchFamily="49" charset="0"/>
              </a:rPr>
              <a:t>public</a:t>
            </a:r>
            <a:r>
              <a:rPr lang="en-GB" sz="1600" dirty="0">
                <a:solidFill>
                  <a:srgbClr val="000000"/>
                </a:solidFill>
                <a:latin typeface="Consolas" panose="020B0609020204030204" pitchFamily="49" charset="0"/>
              </a:rPr>
              <a:t> </a:t>
            </a:r>
            <a:r>
              <a:rPr lang="en-GB" sz="1600" dirty="0">
                <a:solidFill>
                  <a:srgbClr val="7F0055"/>
                </a:solidFill>
                <a:latin typeface="Consolas" panose="020B0609020204030204" pitchFamily="49" charset="0"/>
              </a:rPr>
              <a:t>static</a:t>
            </a:r>
            <a:r>
              <a:rPr lang="en-GB" sz="1600" dirty="0">
                <a:solidFill>
                  <a:srgbClr val="000000"/>
                </a:solidFill>
                <a:latin typeface="Consolas" panose="020B0609020204030204" pitchFamily="49" charset="0"/>
              </a:rPr>
              <a:t> </a:t>
            </a:r>
            <a:r>
              <a:rPr lang="en-GB" sz="1600" dirty="0">
                <a:solidFill>
                  <a:srgbClr val="7F0055"/>
                </a:solidFill>
                <a:latin typeface="Consolas" panose="020B0609020204030204" pitchFamily="49" charset="0"/>
              </a:rPr>
              <a:t>void</a:t>
            </a:r>
            <a:r>
              <a:rPr lang="en-GB" sz="1600" dirty="0">
                <a:solidFill>
                  <a:srgbClr val="000000"/>
                </a:solidFill>
                <a:latin typeface="Consolas" panose="020B0609020204030204" pitchFamily="49" charset="0"/>
              </a:rPr>
              <a:t> Main(…) {</a:t>
            </a:r>
          </a:p>
          <a:p>
            <a:endParaRPr lang="en-GB" sz="1600" dirty="0">
              <a:solidFill>
                <a:srgbClr val="000000"/>
              </a:solidFill>
              <a:latin typeface="Consolas" panose="020B0609020204030204" pitchFamily="49" charset="0"/>
            </a:endParaRPr>
          </a:p>
          <a:p>
            <a:r>
              <a:rPr lang="en-GB" sz="1600" dirty="0">
                <a:solidFill>
                  <a:srgbClr val="000000"/>
                </a:solidFill>
                <a:latin typeface="Consolas" panose="020B0609020204030204" pitchFamily="49" charset="0"/>
              </a:rPr>
              <a:t>   </a:t>
            </a:r>
            <a:r>
              <a:rPr lang="en-GB" sz="1600" b="1" dirty="0">
                <a:solidFill>
                  <a:srgbClr val="000000"/>
                </a:solidFill>
                <a:latin typeface="Consolas" panose="020B0609020204030204" pitchFamily="49" charset="0"/>
              </a:rPr>
              <a:t>Car </a:t>
            </a:r>
            <a:r>
              <a:rPr lang="en-GB" sz="1600" b="1" dirty="0">
                <a:solidFill>
                  <a:srgbClr val="6A3E3E"/>
                </a:solidFill>
                <a:latin typeface="Consolas" panose="020B0609020204030204" pitchFamily="49" charset="0"/>
              </a:rPr>
              <a:t>car1</a:t>
            </a:r>
            <a:r>
              <a:rPr lang="en-GB" sz="1600" b="1" dirty="0">
                <a:solidFill>
                  <a:srgbClr val="000000"/>
                </a:solidFill>
                <a:latin typeface="Consolas" panose="020B0609020204030204" pitchFamily="49" charset="0"/>
              </a:rPr>
              <a:t> = </a:t>
            </a:r>
            <a:r>
              <a:rPr lang="en-GB" sz="1600" b="1" dirty="0">
                <a:solidFill>
                  <a:srgbClr val="7F0055"/>
                </a:solidFill>
                <a:latin typeface="Consolas" panose="020B0609020204030204" pitchFamily="49" charset="0"/>
              </a:rPr>
              <a:t>new</a:t>
            </a:r>
            <a:r>
              <a:rPr lang="en-GB" sz="1600" b="1" dirty="0">
                <a:solidFill>
                  <a:srgbClr val="000000"/>
                </a:solidFill>
                <a:latin typeface="Consolas" panose="020B0609020204030204" pitchFamily="49" charset="0"/>
              </a:rPr>
              <a:t> Car();</a:t>
            </a:r>
          </a:p>
          <a:p>
            <a:r>
              <a:rPr lang="en-GB" sz="1600" b="1" dirty="0">
                <a:solidFill>
                  <a:srgbClr val="000000"/>
                </a:solidFill>
                <a:latin typeface="Consolas" panose="020B0609020204030204" pitchFamily="49" charset="0"/>
              </a:rPr>
              <a:t>   Car </a:t>
            </a:r>
            <a:r>
              <a:rPr lang="en-GB" sz="1600" b="1" dirty="0">
                <a:solidFill>
                  <a:srgbClr val="6A3E3E"/>
                </a:solidFill>
                <a:latin typeface="Consolas" panose="020B0609020204030204" pitchFamily="49" charset="0"/>
              </a:rPr>
              <a:t>car2</a:t>
            </a:r>
            <a:r>
              <a:rPr lang="en-GB" sz="1600" b="1" dirty="0">
                <a:solidFill>
                  <a:srgbClr val="000000"/>
                </a:solidFill>
                <a:latin typeface="Consolas" panose="020B0609020204030204" pitchFamily="49" charset="0"/>
              </a:rPr>
              <a:t> = </a:t>
            </a:r>
            <a:r>
              <a:rPr lang="en-GB" sz="1600" b="1" dirty="0">
                <a:solidFill>
                  <a:srgbClr val="7F0055"/>
                </a:solidFill>
                <a:latin typeface="Consolas" panose="020B0609020204030204" pitchFamily="49" charset="0"/>
              </a:rPr>
              <a:t>new</a:t>
            </a:r>
            <a:r>
              <a:rPr lang="en-GB" sz="1600" b="1" dirty="0">
                <a:solidFill>
                  <a:srgbClr val="000000"/>
                </a:solidFill>
                <a:latin typeface="Consolas" panose="020B0609020204030204" pitchFamily="49" charset="0"/>
              </a:rPr>
              <a:t> Car();</a:t>
            </a:r>
          </a:p>
          <a:p>
            <a:endParaRPr lang="en-GB" sz="1600" dirty="0">
              <a:solidFill>
                <a:srgbClr val="6A3E3E"/>
              </a:solidFill>
              <a:latin typeface="Consolas" panose="020B0609020204030204" pitchFamily="49" charset="0"/>
            </a:endParaRPr>
          </a:p>
          <a:p>
            <a:r>
              <a:rPr lang="en-GB" sz="1600" dirty="0">
                <a:solidFill>
                  <a:srgbClr val="6A3E3E"/>
                </a:solidFill>
                <a:latin typeface="Consolas" panose="020B0609020204030204" pitchFamily="49" charset="0"/>
              </a:rPr>
              <a:t>   car1</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make</a:t>
            </a:r>
            <a:r>
              <a:rPr lang="en-GB" sz="1600" dirty="0">
                <a:solidFill>
                  <a:srgbClr val="000000"/>
                </a:solidFill>
                <a:latin typeface="Consolas" panose="020B0609020204030204" pitchFamily="49" charset="0"/>
              </a:rPr>
              <a:t> = </a:t>
            </a:r>
            <a:r>
              <a:rPr lang="en-GB" sz="1600" dirty="0">
                <a:solidFill>
                  <a:srgbClr val="2A00FF"/>
                </a:solidFill>
                <a:latin typeface="Consolas" panose="020B0609020204030204" pitchFamily="49" charset="0"/>
              </a:rPr>
              <a:t>"</a:t>
            </a:r>
            <a:r>
              <a:rPr lang="en-GB" sz="1600" dirty="0">
                <a:solidFill>
                  <a:schemeClr val="tx1"/>
                </a:solidFill>
                <a:latin typeface="Consolas" panose="020B0609020204030204" pitchFamily="49" charset="0"/>
              </a:rPr>
              <a:t>Ford</a:t>
            </a:r>
            <a:r>
              <a:rPr lang="en-GB" sz="1600" dirty="0">
                <a:solidFill>
                  <a:srgbClr val="2A00FF"/>
                </a:solidFill>
                <a:latin typeface="Consolas" panose="020B0609020204030204" pitchFamily="49" charset="0"/>
              </a:rPr>
              <a:t>"</a:t>
            </a:r>
            <a:r>
              <a:rPr lang="en-GB" sz="1600" dirty="0">
                <a:solidFill>
                  <a:srgbClr val="000000"/>
                </a:solidFill>
                <a:latin typeface="Consolas" panose="020B0609020204030204" pitchFamily="49" charset="0"/>
              </a:rPr>
              <a:t>;</a:t>
            </a:r>
          </a:p>
          <a:p>
            <a:r>
              <a:rPr lang="en-GB" sz="1600" dirty="0">
                <a:solidFill>
                  <a:srgbClr val="6A3E3E"/>
                </a:solidFill>
                <a:latin typeface="Consolas" panose="020B0609020204030204" pitchFamily="49" charset="0"/>
              </a:rPr>
              <a:t>   car2</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make</a:t>
            </a:r>
            <a:r>
              <a:rPr lang="en-GB" sz="1600" dirty="0">
                <a:solidFill>
                  <a:srgbClr val="000000"/>
                </a:solidFill>
                <a:latin typeface="Consolas" panose="020B0609020204030204" pitchFamily="49" charset="0"/>
              </a:rPr>
              <a:t> = </a:t>
            </a:r>
            <a:r>
              <a:rPr lang="en-GB" sz="1600" dirty="0">
                <a:solidFill>
                  <a:srgbClr val="2A00FF"/>
                </a:solidFill>
                <a:latin typeface="Consolas" panose="020B0609020204030204" pitchFamily="49" charset="0"/>
              </a:rPr>
              <a:t>"</a:t>
            </a:r>
            <a:r>
              <a:rPr lang="en-GB" sz="1600" dirty="0">
                <a:solidFill>
                  <a:schemeClr val="tx1"/>
                </a:solidFill>
                <a:latin typeface="Consolas" panose="020B0609020204030204" pitchFamily="49" charset="0"/>
              </a:rPr>
              <a:t>BMW</a:t>
            </a:r>
            <a:r>
              <a:rPr lang="en-GB" sz="1600" dirty="0">
                <a:solidFill>
                  <a:srgbClr val="2A00FF"/>
                </a:solidFill>
                <a:latin typeface="Consolas" panose="020B0609020204030204" pitchFamily="49" charset="0"/>
              </a:rPr>
              <a:t>"</a:t>
            </a:r>
            <a:r>
              <a:rPr lang="en-GB" sz="1600" dirty="0">
                <a:solidFill>
                  <a:srgbClr val="000000"/>
                </a:solidFill>
                <a:latin typeface="Consolas" panose="020B0609020204030204" pitchFamily="49" charset="0"/>
              </a:rPr>
              <a:t>;</a:t>
            </a:r>
          </a:p>
          <a:p>
            <a:endParaRPr lang="en-GB" sz="1600" dirty="0">
              <a:solidFill>
                <a:srgbClr val="000000"/>
              </a:solidFill>
              <a:latin typeface="Consolas" panose="020B0609020204030204" pitchFamily="49" charset="0"/>
            </a:endParaRPr>
          </a:p>
          <a:p>
            <a:r>
              <a:rPr lang="en-GB" sz="1600" dirty="0">
                <a:solidFill>
                  <a:srgbClr val="6A3E3E"/>
                </a:solidFill>
                <a:latin typeface="Consolas" panose="020B0609020204030204" pitchFamily="49" charset="0"/>
              </a:rPr>
              <a:t>   car1</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accelerate</a:t>
            </a:r>
            <a:r>
              <a:rPr lang="en-GB" sz="1600" b="1" dirty="0">
                <a:solidFill>
                  <a:srgbClr val="000000"/>
                </a:solidFill>
                <a:latin typeface="Consolas" panose="020B0609020204030204" pitchFamily="49" charset="0"/>
              </a:rPr>
              <a:t>(1</a:t>
            </a:r>
            <a:r>
              <a:rPr lang="en-GB" sz="1600" dirty="0">
                <a:solidFill>
                  <a:srgbClr val="000000"/>
                </a:solidFill>
                <a:latin typeface="Consolas" panose="020B0609020204030204" pitchFamily="49" charset="0"/>
              </a:rPr>
              <a:t>0);</a:t>
            </a:r>
          </a:p>
          <a:p>
            <a:r>
              <a:rPr lang="en-GB" sz="1600" dirty="0">
                <a:solidFill>
                  <a:srgbClr val="6A3E3E"/>
                </a:solidFill>
                <a:latin typeface="Consolas" panose="020B0609020204030204" pitchFamily="49" charset="0"/>
              </a:rPr>
              <a:t>   car2</a:t>
            </a:r>
            <a:r>
              <a:rPr lang="en-GB" sz="1600" dirty="0">
                <a:solidFill>
                  <a:srgbClr val="000000"/>
                </a:solidFill>
                <a:latin typeface="Consolas" panose="020B0609020204030204" pitchFamily="49" charset="0"/>
              </a:rPr>
              <a:t>.</a:t>
            </a:r>
            <a:r>
              <a:rPr lang="en-GB" sz="1600" dirty="0">
                <a:solidFill>
                  <a:srgbClr val="0000C0"/>
                </a:solidFill>
                <a:latin typeface="Consolas" panose="020B0609020204030204" pitchFamily="49" charset="0"/>
              </a:rPr>
              <a:t>accelerate</a:t>
            </a:r>
            <a:r>
              <a:rPr lang="en-GB" sz="1600" b="1" dirty="0">
                <a:solidFill>
                  <a:srgbClr val="000000"/>
                </a:solidFill>
                <a:latin typeface="Consolas" panose="020B0609020204030204" pitchFamily="49" charset="0"/>
              </a:rPr>
              <a:t>(15</a:t>
            </a:r>
            <a:r>
              <a:rPr lang="en-GB" sz="1600" dirty="0">
                <a:solidFill>
                  <a:srgbClr val="000000"/>
                </a:solidFill>
                <a:latin typeface="Consolas" panose="020B0609020204030204" pitchFamily="49" charset="0"/>
              </a:rPr>
              <a:t>);</a:t>
            </a:r>
          </a:p>
          <a:p>
            <a:r>
              <a:rPr lang="en-GB" sz="1600" dirty="0">
                <a:solidFill>
                  <a:srgbClr val="000000"/>
                </a:solidFill>
                <a:latin typeface="Consolas" panose="020B0609020204030204" pitchFamily="49" charset="0"/>
              </a:rPr>
              <a:t>}</a:t>
            </a:r>
          </a:p>
        </p:txBody>
      </p:sp>
      <p:sp>
        <p:nvSpPr>
          <p:cNvPr id="6" name="Rectangle 3">
            <a:extLst>
              <a:ext uri="{FF2B5EF4-FFF2-40B4-BE49-F238E27FC236}">
                <a16:creationId xmlns:a16="http://schemas.microsoft.com/office/drawing/2014/main" id="{36A6BD0F-1DC8-6E3C-67CA-6D4B8EA40319}"/>
              </a:ext>
            </a:extLst>
          </p:cNvPr>
          <p:cNvSpPr txBox="1">
            <a:spLocks noChangeArrowheads="1"/>
          </p:cNvSpPr>
          <p:nvPr/>
        </p:nvSpPr>
        <p:spPr>
          <a:xfrm>
            <a:off x="395773" y="1735826"/>
            <a:ext cx="8243928"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b="1" dirty="0"/>
              <a:t>Objects are unique instances of a class with their own </a:t>
            </a:r>
            <a:r>
              <a:rPr lang="en-GB" b="1" dirty="0">
                <a:solidFill>
                  <a:srgbClr val="0000C0"/>
                </a:solidFill>
                <a:latin typeface="Consolas" panose="020B0609020204030204" pitchFamily="49" charset="0"/>
              </a:rPr>
              <a:t>state</a:t>
            </a:r>
            <a:r>
              <a:rPr lang="en-GB" sz="1600" dirty="0">
                <a:solidFill>
                  <a:srgbClr val="0000C0"/>
                </a:solidFill>
                <a:latin typeface="Consolas" panose="020B0609020204030204" pitchFamily="49" charset="0"/>
              </a:rPr>
              <a:t>.</a:t>
            </a:r>
          </a:p>
        </p:txBody>
      </p:sp>
      <p:sp>
        <p:nvSpPr>
          <p:cNvPr id="7" name="AutoShape 4">
            <a:extLst>
              <a:ext uri="{FF2B5EF4-FFF2-40B4-BE49-F238E27FC236}">
                <a16:creationId xmlns:a16="http://schemas.microsoft.com/office/drawing/2014/main" id="{F9F58BCA-1199-F5DF-6A9D-72CD569C41BE}"/>
              </a:ext>
            </a:extLst>
          </p:cNvPr>
          <p:cNvSpPr>
            <a:spLocks noChangeArrowheads="1"/>
          </p:cNvSpPr>
          <p:nvPr/>
        </p:nvSpPr>
        <p:spPr bwMode="auto">
          <a:xfrm>
            <a:off x="7535254" y="5868764"/>
            <a:ext cx="2224088" cy="715962"/>
          </a:xfrm>
          <a:prstGeom prst="cube">
            <a:avLst>
              <a:gd name="adj" fmla="val 14116"/>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wrap="none"/>
          <a:lstStyle/>
          <a:p>
            <a:pPr eaLnBrk="0" hangingPunct="0"/>
            <a:r>
              <a:rPr lang="en-GB" sz="1600" dirty="0">
                <a:solidFill>
                  <a:srgbClr val="000000"/>
                </a:solidFill>
                <a:latin typeface="Consolas" panose="020B0609020204030204" pitchFamily="49" charset="0"/>
              </a:rPr>
              <a:t>make: "BMW"</a:t>
            </a:r>
            <a:br>
              <a:rPr lang="en-GB" sz="1600" dirty="0">
                <a:solidFill>
                  <a:srgbClr val="000000"/>
                </a:solidFill>
                <a:latin typeface="Consolas" panose="020B0609020204030204" pitchFamily="49" charset="0"/>
              </a:rPr>
            </a:br>
            <a:r>
              <a:rPr lang="en-GB" sz="1600" dirty="0">
                <a:solidFill>
                  <a:srgbClr val="000000"/>
                </a:solidFill>
                <a:latin typeface="Consolas" panose="020B0609020204030204" pitchFamily="49" charset="0"/>
              </a:rPr>
              <a:t>speed: 15</a:t>
            </a:r>
          </a:p>
        </p:txBody>
      </p:sp>
      <p:sp>
        <p:nvSpPr>
          <p:cNvPr id="8" name="AutoShape 5">
            <a:extLst>
              <a:ext uri="{FF2B5EF4-FFF2-40B4-BE49-F238E27FC236}">
                <a16:creationId xmlns:a16="http://schemas.microsoft.com/office/drawing/2014/main" id="{D7662F61-EA8D-7D32-572A-06447E75915C}"/>
              </a:ext>
            </a:extLst>
          </p:cNvPr>
          <p:cNvSpPr>
            <a:spLocks noChangeArrowheads="1"/>
          </p:cNvSpPr>
          <p:nvPr/>
        </p:nvSpPr>
        <p:spPr bwMode="auto">
          <a:xfrm>
            <a:off x="7535254" y="5140852"/>
            <a:ext cx="2224088" cy="715963"/>
          </a:xfrm>
          <a:prstGeom prst="cube">
            <a:avLst>
              <a:gd name="adj" fmla="val 14116"/>
            </a:avLst>
          </a:prstGeom>
          <a:solidFill>
            <a:schemeClr val="accent2">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wrap="none"/>
          <a:lstStyle/>
          <a:p>
            <a:pPr eaLnBrk="0" hangingPunct="0"/>
            <a:r>
              <a:rPr lang="en-GB" sz="1600" dirty="0">
                <a:solidFill>
                  <a:srgbClr val="000000"/>
                </a:solidFill>
                <a:latin typeface="Consolas" panose="020B0609020204030204" pitchFamily="49" charset="0"/>
              </a:rPr>
              <a:t>make: "Ford"</a:t>
            </a:r>
            <a:br>
              <a:rPr lang="en-GB" sz="1600" dirty="0">
                <a:solidFill>
                  <a:srgbClr val="000000"/>
                </a:solidFill>
                <a:latin typeface="Consolas" panose="020B0609020204030204" pitchFamily="49" charset="0"/>
              </a:rPr>
            </a:br>
            <a:r>
              <a:rPr lang="en-GB" sz="1600" dirty="0">
                <a:solidFill>
                  <a:srgbClr val="000000"/>
                </a:solidFill>
                <a:latin typeface="Consolas" panose="020B0609020204030204" pitchFamily="49" charset="0"/>
              </a:rPr>
              <a:t>speed: 10</a:t>
            </a:r>
          </a:p>
        </p:txBody>
      </p:sp>
      <p:sp>
        <p:nvSpPr>
          <p:cNvPr id="9" name="Right Brace 8">
            <a:extLst>
              <a:ext uri="{FF2B5EF4-FFF2-40B4-BE49-F238E27FC236}">
                <a16:creationId xmlns:a16="http://schemas.microsoft.com/office/drawing/2014/main" id="{EF7A8DC6-7AEB-3FBB-8CB1-715ABF1ABE89}"/>
              </a:ext>
            </a:extLst>
          </p:cNvPr>
          <p:cNvSpPr/>
          <p:nvPr/>
        </p:nvSpPr>
        <p:spPr>
          <a:xfrm>
            <a:off x="9870917" y="5456648"/>
            <a:ext cx="186267" cy="777333"/>
          </a:xfrm>
          <a:prstGeom prst="rightBrace">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dirty="0"/>
          </a:p>
        </p:txBody>
      </p:sp>
      <p:sp>
        <p:nvSpPr>
          <p:cNvPr id="10" name="TextBox 9">
            <a:extLst>
              <a:ext uri="{FF2B5EF4-FFF2-40B4-BE49-F238E27FC236}">
                <a16:creationId xmlns:a16="http://schemas.microsoft.com/office/drawing/2014/main" id="{4E93BDE4-8CD4-EEE7-CD79-E3271B1622F3}"/>
              </a:ext>
            </a:extLst>
          </p:cNvPr>
          <p:cNvSpPr txBox="1"/>
          <p:nvPr/>
        </p:nvSpPr>
        <p:spPr>
          <a:xfrm>
            <a:off x="10124910" y="5662777"/>
            <a:ext cx="1828020" cy="307777"/>
          </a:xfrm>
          <a:prstGeom prst="rect">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GB" sz="1400" b="1" dirty="0">
                <a:solidFill>
                  <a:schemeClr val="tx1"/>
                </a:solidFill>
              </a:rPr>
              <a:t>Instances of Car</a:t>
            </a:r>
          </a:p>
        </p:txBody>
      </p:sp>
      <p:sp>
        <p:nvSpPr>
          <p:cNvPr id="11" name="TextBox 10">
            <a:extLst>
              <a:ext uri="{FF2B5EF4-FFF2-40B4-BE49-F238E27FC236}">
                <a16:creationId xmlns:a16="http://schemas.microsoft.com/office/drawing/2014/main" id="{6A9BA1A1-E1D0-097D-E6E9-7B6B372D5194}"/>
              </a:ext>
            </a:extLst>
          </p:cNvPr>
          <p:cNvSpPr txBox="1"/>
          <p:nvPr/>
        </p:nvSpPr>
        <p:spPr>
          <a:xfrm>
            <a:off x="5262995" y="2407623"/>
            <a:ext cx="1075419" cy="30777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lang="en-GB" sz="1400" dirty="0">
                <a:solidFill>
                  <a:schemeClr val="tx1"/>
                </a:solidFill>
                <a:cs typeface="Courier New" pitchFamily="49" charset="0"/>
              </a:rPr>
              <a:t>Blueprint</a:t>
            </a:r>
            <a:endParaRPr lang="en-GB" sz="2000" dirty="0">
              <a:solidFill>
                <a:schemeClr val="tx1"/>
              </a:solidFill>
              <a:cs typeface="Courier New" pitchFamily="49" charset="0"/>
            </a:endParaRPr>
          </a:p>
        </p:txBody>
      </p:sp>
      <p:sp>
        <p:nvSpPr>
          <p:cNvPr id="12" name="TextBox 11">
            <a:extLst>
              <a:ext uri="{FF2B5EF4-FFF2-40B4-BE49-F238E27FC236}">
                <a16:creationId xmlns:a16="http://schemas.microsoft.com/office/drawing/2014/main" id="{2E2D4B17-4821-3308-A048-86BB37837D1F}"/>
              </a:ext>
            </a:extLst>
          </p:cNvPr>
          <p:cNvSpPr txBox="1"/>
          <p:nvPr/>
        </p:nvSpPr>
        <p:spPr>
          <a:xfrm>
            <a:off x="1009541" y="2744597"/>
            <a:ext cx="5328873" cy="3139321"/>
          </a:xfrm>
          <a:prstGeom prst="rect">
            <a:avLst/>
          </a:prstGeom>
          <a:solidFill>
            <a:schemeClr val="accent5">
              <a:lumMod val="20000"/>
              <a:lumOff val="80000"/>
            </a:schemeClr>
          </a:solidFill>
          <a:ln>
            <a:noFill/>
          </a:ln>
          <a:effectLst>
            <a:outerShdw blurRad="50800" dist="38100" algn="l" rotWithShape="0">
              <a:prstClr val="black">
                <a:alpha val="40000"/>
              </a:prstClr>
            </a:outerShdw>
          </a:effectLst>
        </p:spPr>
        <p:txBody>
          <a:bodyPr wrap="square">
            <a:spAutoFit/>
          </a:bodyPr>
          <a:lstStyle/>
          <a:p>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class</a:t>
            </a:r>
            <a:r>
              <a:rPr lang="en-GB" sz="1800" b="1" dirty="0">
                <a:solidFill>
                  <a:srgbClr val="000000"/>
                </a:solidFill>
                <a:latin typeface="Consolas" panose="020B0609020204030204" pitchFamily="49" charset="0"/>
              </a:rPr>
              <a:t> </a:t>
            </a:r>
            <a:r>
              <a:rPr lang="en-GB" sz="1800" b="1" dirty="0">
                <a:solidFill>
                  <a:srgbClr val="2B91AF"/>
                </a:solidFill>
                <a:latin typeface="Consolas" panose="020B0609020204030204" pitchFamily="49" charset="0"/>
              </a:rPr>
              <a:t>Car</a:t>
            </a:r>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String</a:t>
            </a:r>
            <a:r>
              <a:rPr lang="en-GB" sz="1800" b="1" dirty="0">
                <a:solidFill>
                  <a:srgbClr val="000000"/>
                </a:solidFill>
                <a:latin typeface="Consolas" panose="020B0609020204030204" pitchFamily="49" charset="0"/>
              </a:rPr>
              <a:t> make;</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speed;</a:t>
            </a:r>
          </a:p>
          <a:p>
            <a:endParaRPr lang="en-GB" sz="1800" b="1" dirty="0">
              <a:solidFill>
                <a:srgbClr val="000000"/>
              </a:solidFill>
              <a:latin typeface="Consolas" panose="020B0609020204030204" pitchFamily="49" charset="0"/>
            </a:endParaRP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start() {</a:t>
            </a:r>
          </a:p>
          <a:p>
            <a:r>
              <a:rPr lang="en-GB" sz="1800" b="1" dirty="0">
                <a:solidFill>
                  <a:srgbClr val="000000"/>
                </a:solidFill>
                <a:latin typeface="Consolas" panose="020B0609020204030204" pitchFamily="49" charset="0"/>
              </a:rPr>
              <a:t>        speed = 1;</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accelerate(</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amount) {</a:t>
            </a:r>
          </a:p>
          <a:p>
            <a:r>
              <a:rPr lang="en-GB" sz="1800" b="1" dirty="0">
                <a:solidFill>
                  <a:srgbClr val="000000"/>
                </a:solidFill>
                <a:latin typeface="Consolas" panose="020B0609020204030204" pitchFamily="49" charset="0"/>
              </a:rPr>
              <a:t>        speed += amount;</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288962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12C4A-FD26-40FB-A4FB-A0C1EDE1B409}"/>
              </a:ext>
            </a:extLst>
          </p:cNvPr>
          <p:cNvSpPr>
            <a:spLocks noGrp="1"/>
          </p:cNvSpPr>
          <p:nvPr>
            <p:ph type="ctrTitle"/>
          </p:nvPr>
        </p:nvSpPr>
        <p:spPr/>
        <p:txBody>
          <a:bodyPr/>
          <a:lstStyle/>
          <a:p>
            <a:r>
              <a:rPr lang="en-GB" dirty="0"/>
              <a:t>Getters and setters</a:t>
            </a:r>
          </a:p>
        </p:txBody>
      </p:sp>
      <p:sp>
        <p:nvSpPr>
          <p:cNvPr id="4" name="Slide Number Placeholder 3">
            <a:extLst>
              <a:ext uri="{FF2B5EF4-FFF2-40B4-BE49-F238E27FC236}">
                <a16:creationId xmlns:a16="http://schemas.microsoft.com/office/drawing/2014/main" id="{86A666B3-EDEA-3970-D758-B7ACCC56F049}"/>
              </a:ext>
            </a:extLst>
          </p:cNvPr>
          <p:cNvSpPr>
            <a:spLocks noGrp="1"/>
          </p:cNvSpPr>
          <p:nvPr>
            <p:ph type="sldNum" sz="quarter" idx="12"/>
          </p:nvPr>
        </p:nvSpPr>
        <p:spPr/>
        <p:txBody>
          <a:bodyPr/>
          <a:lstStyle/>
          <a:p>
            <a:fld id="{F3469444-D02B-D446-9CF8-19DEDDE073D1}" type="slidenum">
              <a:rPr lang="en-US" smtClean="0"/>
              <a:pPr/>
              <a:t>11</a:t>
            </a:fld>
            <a:endParaRPr lang="en-US" dirty="0"/>
          </a:p>
        </p:txBody>
      </p:sp>
      <p:sp>
        <p:nvSpPr>
          <p:cNvPr id="5" name="Rectangle 3">
            <a:extLst>
              <a:ext uri="{FF2B5EF4-FFF2-40B4-BE49-F238E27FC236}">
                <a16:creationId xmlns:a16="http://schemas.microsoft.com/office/drawing/2014/main" id="{B17A026A-3A10-14BB-639F-040D55F3287E}"/>
              </a:ext>
            </a:extLst>
          </p:cNvPr>
          <p:cNvSpPr txBox="1">
            <a:spLocks noChangeArrowheads="1"/>
          </p:cNvSpPr>
          <p:nvPr/>
        </p:nvSpPr>
        <p:spPr>
          <a:xfrm>
            <a:off x="443922" y="1735826"/>
            <a:ext cx="11410197"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b="1" dirty="0"/>
              <a:t>Do not expose state</a:t>
            </a:r>
          </a:p>
        </p:txBody>
      </p:sp>
      <p:pic>
        <p:nvPicPr>
          <p:cNvPr id="6" name="Picture 5" descr="Two people sitting at a table talking to each other.">
            <a:extLst>
              <a:ext uri="{FF2B5EF4-FFF2-40B4-BE49-F238E27FC236}">
                <a16:creationId xmlns:a16="http://schemas.microsoft.com/office/drawing/2014/main" id="{BA41F280-FD54-0B19-9A3B-4903737C3467}"/>
              </a:ext>
            </a:extLst>
          </p:cNvPr>
          <p:cNvPicPr>
            <a:picLocks noChangeAspect="1"/>
          </p:cNvPicPr>
          <p:nvPr/>
        </p:nvPicPr>
        <p:blipFill>
          <a:blip r:embed="rId3"/>
          <a:srcRect/>
          <a:stretch/>
        </p:blipFill>
        <p:spPr>
          <a:xfrm>
            <a:off x="3202579" y="2362496"/>
            <a:ext cx="5780057" cy="3368892"/>
          </a:xfrm>
          <a:prstGeom prst="rect">
            <a:avLst/>
          </a:prstGeom>
          <a:ln>
            <a:noFill/>
          </a:ln>
          <a:effectLst>
            <a:softEdge rad="112500"/>
          </a:effectLst>
        </p:spPr>
        <p:style>
          <a:lnRef idx="2">
            <a:schemeClr val="dk1"/>
          </a:lnRef>
          <a:fillRef idx="1">
            <a:schemeClr val="lt1"/>
          </a:fillRef>
          <a:effectRef idx="0">
            <a:schemeClr val="dk1"/>
          </a:effectRef>
          <a:fontRef idx="minor">
            <a:schemeClr val="dk1"/>
          </a:fontRef>
        </p:style>
      </p:pic>
      <p:sp>
        <p:nvSpPr>
          <p:cNvPr id="7" name="Speech Bubble: Oval 6">
            <a:extLst>
              <a:ext uri="{FF2B5EF4-FFF2-40B4-BE49-F238E27FC236}">
                <a16:creationId xmlns:a16="http://schemas.microsoft.com/office/drawing/2014/main" id="{B3D60BE5-503B-0CD5-F0CD-A6B799EF1E6D}"/>
              </a:ext>
            </a:extLst>
          </p:cNvPr>
          <p:cNvSpPr/>
          <p:nvPr/>
        </p:nvSpPr>
        <p:spPr>
          <a:xfrm>
            <a:off x="845693" y="2633211"/>
            <a:ext cx="2625301" cy="1413731"/>
          </a:xfrm>
          <a:prstGeom prst="wedgeEllipseCallout">
            <a:avLst>
              <a:gd name="adj1" fmla="val 52056"/>
              <a:gd name="adj2" fmla="val 38636"/>
            </a:avLst>
          </a:prstGeom>
          <a:ln>
            <a:noFill/>
          </a:ln>
          <a:effectLst>
            <a:outerShdw blurRad="50800" dist="38100" algn="l" rotWithShape="0">
              <a:prstClr val="black">
                <a:alpha val="40000"/>
              </a:prstClr>
            </a:outerShd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GB" b="1" dirty="0">
                <a:solidFill>
                  <a:schemeClr val="tx1"/>
                </a:solidFill>
              </a:rPr>
              <a:t>What is your bank account number?</a:t>
            </a:r>
          </a:p>
        </p:txBody>
      </p:sp>
      <p:sp>
        <p:nvSpPr>
          <p:cNvPr id="8" name="Speech Bubble: Oval 7">
            <a:extLst>
              <a:ext uri="{FF2B5EF4-FFF2-40B4-BE49-F238E27FC236}">
                <a16:creationId xmlns:a16="http://schemas.microsoft.com/office/drawing/2014/main" id="{E9155C76-F299-7D5E-9578-C9FAA55AB122}"/>
              </a:ext>
            </a:extLst>
          </p:cNvPr>
          <p:cNvSpPr/>
          <p:nvPr/>
        </p:nvSpPr>
        <p:spPr>
          <a:xfrm>
            <a:off x="8489978" y="2466650"/>
            <a:ext cx="3143459" cy="1242835"/>
          </a:xfrm>
          <a:prstGeom prst="wedgeEllipseCallout">
            <a:avLst>
              <a:gd name="adj1" fmla="val -50360"/>
              <a:gd name="adj2" fmla="val 37760"/>
            </a:avLst>
          </a:prstGeom>
          <a:solidFill>
            <a:schemeClr val="bg1">
              <a:lumMod val="95000"/>
            </a:schemeClr>
          </a:solidFill>
          <a:ln>
            <a:noFill/>
          </a:ln>
          <a:effectLst>
            <a:outerShdw blurRad="50800" dist="38100" algn="l" rotWithShape="0">
              <a:prstClr val="black">
                <a:alpha val="40000"/>
              </a:prstClr>
            </a:outerShdw>
          </a:effectLst>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GB" b="1" dirty="0">
                <a:solidFill>
                  <a:schemeClr val="tx1"/>
                </a:solidFill>
              </a:rPr>
              <a:t>My bank account number is private!</a:t>
            </a:r>
          </a:p>
        </p:txBody>
      </p:sp>
    </p:spTree>
    <p:extLst>
      <p:ext uri="{BB962C8B-B14F-4D97-AF65-F5344CB8AC3E}">
        <p14:creationId xmlns:p14="http://schemas.microsoft.com/office/powerpoint/2010/main" val="1017137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871EE-3B02-4D69-CDBB-8AFB1FF1F719}"/>
              </a:ext>
            </a:extLst>
          </p:cNvPr>
          <p:cNvSpPr>
            <a:spLocks noGrp="1"/>
          </p:cNvSpPr>
          <p:nvPr>
            <p:ph type="ctrTitle"/>
          </p:nvPr>
        </p:nvSpPr>
        <p:spPr/>
        <p:txBody>
          <a:bodyPr/>
          <a:lstStyle/>
          <a:p>
            <a:r>
              <a:rPr lang="en-GB" dirty="0"/>
              <a:t>Getters and setters</a:t>
            </a:r>
          </a:p>
        </p:txBody>
      </p:sp>
      <p:sp>
        <p:nvSpPr>
          <p:cNvPr id="4" name="Slide Number Placeholder 3">
            <a:extLst>
              <a:ext uri="{FF2B5EF4-FFF2-40B4-BE49-F238E27FC236}">
                <a16:creationId xmlns:a16="http://schemas.microsoft.com/office/drawing/2014/main" id="{787A6BBC-A7CC-54C6-E988-107F3866D405}"/>
              </a:ext>
            </a:extLst>
          </p:cNvPr>
          <p:cNvSpPr>
            <a:spLocks noGrp="1"/>
          </p:cNvSpPr>
          <p:nvPr>
            <p:ph type="sldNum" sz="quarter" idx="12"/>
          </p:nvPr>
        </p:nvSpPr>
        <p:spPr/>
        <p:txBody>
          <a:bodyPr/>
          <a:lstStyle/>
          <a:p>
            <a:fld id="{F3469444-D02B-D446-9CF8-19DEDDE073D1}" type="slidenum">
              <a:rPr lang="en-US" smtClean="0"/>
              <a:pPr/>
              <a:t>12</a:t>
            </a:fld>
            <a:endParaRPr lang="en-US" dirty="0"/>
          </a:p>
        </p:txBody>
      </p:sp>
      <p:sp>
        <p:nvSpPr>
          <p:cNvPr id="5" name="Rectangle 3">
            <a:extLst>
              <a:ext uri="{FF2B5EF4-FFF2-40B4-BE49-F238E27FC236}">
                <a16:creationId xmlns:a16="http://schemas.microsoft.com/office/drawing/2014/main" id="{9015EA84-13BF-CDF3-F3C4-9F451255C608}"/>
              </a:ext>
            </a:extLst>
          </p:cNvPr>
          <p:cNvSpPr txBox="1">
            <a:spLocks noChangeArrowheads="1"/>
          </p:cNvSpPr>
          <p:nvPr/>
        </p:nvSpPr>
        <p:spPr>
          <a:xfrm>
            <a:off x="443922" y="1799233"/>
            <a:ext cx="11455978"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GB" b="1" dirty="0"/>
              <a:t>Do not expose state</a:t>
            </a:r>
          </a:p>
        </p:txBody>
      </p:sp>
      <p:sp>
        <p:nvSpPr>
          <p:cNvPr id="6" name="Rectangle 5">
            <a:extLst>
              <a:ext uri="{FF2B5EF4-FFF2-40B4-BE49-F238E27FC236}">
                <a16:creationId xmlns:a16="http://schemas.microsoft.com/office/drawing/2014/main" id="{D7F7ABC4-A520-699D-C1A9-CDEB626E28E0}"/>
              </a:ext>
            </a:extLst>
          </p:cNvPr>
          <p:cNvSpPr/>
          <p:nvPr/>
        </p:nvSpPr>
        <p:spPr>
          <a:xfrm>
            <a:off x="6077506" y="2582741"/>
            <a:ext cx="4660873" cy="2062103"/>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b="1" dirty="0">
                <a:solidFill>
                  <a:srgbClr val="7F0055"/>
                </a:solidFill>
                <a:latin typeface="Consolas" panose="020B0609020204030204" pitchFamily="49" charset="0"/>
              </a:rPr>
              <a:t>public</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static</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void</a:t>
            </a:r>
            <a:r>
              <a:rPr lang="en-GB" sz="1600" b="1" dirty="0">
                <a:solidFill>
                  <a:srgbClr val="000000"/>
                </a:solidFill>
                <a:latin typeface="Consolas" panose="020B0609020204030204" pitchFamily="49" charset="0"/>
              </a:rPr>
              <a:t> Main(…) {</a:t>
            </a:r>
          </a:p>
          <a:p>
            <a:endParaRPr lang="en-GB" sz="1600" b="1" dirty="0">
              <a:solidFill>
                <a:srgbClr val="000000"/>
              </a:solidFill>
              <a:latin typeface="Consolas" panose="020B0609020204030204" pitchFamily="49" charset="0"/>
            </a:endParaRPr>
          </a:p>
          <a:p>
            <a:r>
              <a:rPr lang="en-GB" sz="1600" b="1" dirty="0">
                <a:solidFill>
                  <a:srgbClr val="000000"/>
                </a:solidFill>
                <a:latin typeface="Consolas" panose="020B0609020204030204" pitchFamily="49" charset="0"/>
              </a:rPr>
              <a:t>   Student stu = </a:t>
            </a:r>
            <a:r>
              <a:rPr lang="en-GB" sz="1600" b="1" dirty="0">
                <a:solidFill>
                  <a:srgbClr val="7F0055"/>
                </a:solidFill>
                <a:latin typeface="Consolas" panose="020B0609020204030204" pitchFamily="49" charset="0"/>
              </a:rPr>
              <a:t>new</a:t>
            </a:r>
            <a:r>
              <a:rPr lang="en-GB" sz="1600" b="1" dirty="0">
                <a:solidFill>
                  <a:srgbClr val="000000"/>
                </a:solidFill>
                <a:latin typeface="Consolas" panose="020B0609020204030204" pitchFamily="49" charset="0"/>
              </a:rPr>
              <a:t> Student();</a:t>
            </a:r>
          </a:p>
          <a:p>
            <a:endParaRPr lang="en-GB" sz="1600" b="1" dirty="0">
              <a:solidFill>
                <a:srgbClr val="000000"/>
              </a:solidFill>
              <a:latin typeface="Consolas" panose="020B0609020204030204" pitchFamily="49" charset="0"/>
            </a:endParaRPr>
          </a:p>
          <a:p>
            <a:r>
              <a:rPr lang="en-GB" sz="1600" b="1" dirty="0">
                <a:solidFill>
                  <a:srgbClr val="6A3E3E"/>
                </a:solidFill>
                <a:latin typeface="Consolas" panose="020B0609020204030204" pitchFamily="49" charset="0"/>
              </a:rPr>
              <a:t>   stu</a:t>
            </a:r>
            <a:r>
              <a:rPr lang="en-GB" sz="1600" b="1" dirty="0">
                <a:solidFill>
                  <a:srgbClr val="000000"/>
                </a:solidFill>
                <a:latin typeface="Consolas" panose="020B0609020204030204" pitchFamily="49" charset="0"/>
              </a:rPr>
              <a:t>.</a:t>
            </a:r>
            <a:r>
              <a:rPr lang="en-GB" sz="1600" b="1" dirty="0">
                <a:solidFill>
                  <a:srgbClr val="0000C0"/>
                </a:solidFill>
                <a:latin typeface="Consolas" panose="020B0609020204030204" pitchFamily="49" charset="0"/>
              </a:rPr>
              <a:t>name</a:t>
            </a:r>
            <a:r>
              <a:rPr lang="en-GB" sz="1600" b="1" dirty="0">
                <a:solidFill>
                  <a:srgbClr val="000000"/>
                </a:solidFill>
                <a:latin typeface="Consolas" panose="020B0609020204030204" pitchFamily="49" charset="0"/>
              </a:rPr>
              <a:t> = </a:t>
            </a:r>
            <a:r>
              <a:rPr lang="en-GB" sz="1600" b="1" dirty="0">
                <a:solidFill>
                  <a:srgbClr val="2A00FF"/>
                </a:solidFill>
                <a:latin typeface="Consolas" panose="020B0609020204030204" pitchFamily="49" charset="0"/>
              </a:rPr>
              <a:t>"</a:t>
            </a:r>
            <a:r>
              <a:rPr lang="en-GB" sz="1600" b="1" dirty="0">
                <a:solidFill>
                  <a:schemeClr val="tx1"/>
                </a:solidFill>
                <a:latin typeface="Consolas" panose="020B0609020204030204" pitchFamily="49" charset="0"/>
              </a:rPr>
              <a:t>Bob</a:t>
            </a:r>
            <a:r>
              <a:rPr lang="en-GB" sz="1600" b="1" dirty="0">
                <a:solidFill>
                  <a:srgbClr val="2A00FF"/>
                </a:solidFill>
                <a:latin typeface="Consolas" panose="020B0609020204030204" pitchFamily="49" charset="0"/>
              </a:rPr>
              <a:t>"</a:t>
            </a:r>
            <a:r>
              <a:rPr lang="en-GB" sz="1600" b="1" dirty="0">
                <a:solidFill>
                  <a:srgbClr val="000000"/>
                </a:solidFill>
                <a:latin typeface="Consolas" panose="020B0609020204030204" pitchFamily="49" charset="0"/>
              </a:rPr>
              <a:t>; </a:t>
            </a:r>
            <a:r>
              <a:rPr lang="en-GB" sz="1600" b="1" dirty="0">
                <a:solidFill>
                  <a:srgbClr val="C00000"/>
                </a:solidFill>
                <a:latin typeface="Consolas" panose="020B0609020204030204" pitchFamily="49" charset="0"/>
                <a:sym typeface="Wingdings" panose="05000000000000000000" pitchFamily="2" charset="2"/>
              </a:rPr>
              <a:t></a:t>
            </a:r>
            <a:endParaRPr lang="en-GB" sz="1600" b="1" dirty="0">
              <a:solidFill>
                <a:srgbClr val="C00000"/>
              </a:solidFill>
              <a:latin typeface="Consolas" panose="020B0609020204030204" pitchFamily="49" charset="0"/>
            </a:endParaRPr>
          </a:p>
          <a:p>
            <a:r>
              <a:rPr lang="en-GB" sz="1600" b="1" dirty="0">
                <a:solidFill>
                  <a:srgbClr val="6A3E3E"/>
                </a:solidFill>
                <a:latin typeface="Consolas" panose="020B0609020204030204" pitchFamily="49" charset="0"/>
              </a:rPr>
              <a:t>   stu</a:t>
            </a:r>
            <a:r>
              <a:rPr lang="en-GB" sz="1600" b="1" dirty="0">
                <a:solidFill>
                  <a:srgbClr val="000000"/>
                </a:solidFill>
                <a:latin typeface="Consolas" panose="020B0609020204030204" pitchFamily="49" charset="0"/>
              </a:rPr>
              <a:t>.</a:t>
            </a:r>
            <a:r>
              <a:rPr lang="en-GB" sz="1600" b="1" dirty="0">
                <a:solidFill>
                  <a:srgbClr val="0000C0"/>
                </a:solidFill>
                <a:latin typeface="Consolas" panose="020B0609020204030204" pitchFamily="49" charset="0"/>
              </a:rPr>
              <a:t>age</a:t>
            </a:r>
            <a:r>
              <a:rPr lang="en-GB" sz="1600" b="1" dirty="0">
                <a:solidFill>
                  <a:srgbClr val="000000"/>
                </a:solidFill>
                <a:latin typeface="Consolas" panose="020B0609020204030204" pitchFamily="49" charset="0"/>
              </a:rPr>
              <a:t> = 25; </a:t>
            </a:r>
            <a:r>
              <a:rPr lang="en-GB" sz="1600" b="1" dirty="0">
                <a:solidFill>
                  <a:srgbClr val="C00000"/>
                </a:solidFill>
                <a:latin typeface="Consolas" panose="020B0609020204030204" pitchFamily="49" charset="0"/>
                <a:sym typeface="Wingdings" panose="05000000000000000000" pitchFamily="2" charset="2"/>
              </a:rPr>
              <a:t></a:t>
            </a:r>
            <a:endParaRPr lang="en-GB" sz="1600" b="1" dirty="0">
              <a:solidFill>
                <a:srgbClr val="000000"/>
              </a:solidFill>
              <a:latin typeface="Consolas" panose="020B0609020204030204" pitchFamily="49" charset="0"/>
            </a:endParaRPr>
          </a:p>
          <a:p>
            <a:endParaRPr lang="en-GB" sz="1600" b="1" dirty="0">
              <a:solidFill>
                <a:srgbClr val="6A3E3E"/>
              </a:solidFill>
              <a:latin typeface="Consolas" panose="020B0609020204030204" pitchFamily="49" charset="0"/>
            </a:endParaRPr>
          </a:p>
          <a:p>
            <a:r>
              <a:rPr lang="en-GB" sz="1600" b="1" dirty="0">
                <a:solidFill>
                  <a:srgbClr val="000000"/>
                </a:solidFill>
                <a:latin typeface="Consolas" panose="020B0609020204030204" pitchFamily="49" charset="0"/>
              </a:rPr>
              <a:t>}</a:t>
            </a:r>
          </a:p>
        </p:txBody>
      </p:sp>
      <p:sp>
        <p:nvSpPr>
          <p:cNvPr id="7" name="Rectangle 6">
            <a:extLst>
              <a:ext uri="{FF2B5EF4-FFF2-40B4-BE49-F238E27FC236}">
                <a16:creationId xmlns:a16="http://schemas.microsoft.com/office/drawing/2014/main" id="{BD8AB663-4241-4BD3-F7D5-E573AD7931CB}"/>
              </a:ext>
            </a:extLst>
          </p:cNvPr>
          <p:cNvSpPr/>
          <p:nvPr/>
        </p:nvSpPr>
        <p:spPr>
          <a:xfrm>
            <a:off x="1186720" y="2587396"/>
            <a:ext cx="4073178" cy="1569660"/>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pPr defTabSz="936000"/>
            <a:r>
              <a:rPr lang="en-GB" sz="1600" b="1" dirty="0">
                <a:solidFill>
                  <a:srgbClr val="7F0055"/>
                </a:solidFill>
                <a:latin typeface="Consolas" panose="020B0609020204030204" pitchFamily="49" charset="0"/>
              </a:rPr>
              <a:t>public</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class</a:t>
            </a:r>
            <a:r>
              <a:rPr lang="en-GB" sz="1600" b="1" dirty="0">
                <a:solidFill>
                  <a:srgbClr val="000000"/>
                </a:solidFill>
                <a:latin typeface="Consolas" panose="020B0609020204030204" pitchFamily="49" charset="0"/>
              </a:rPr>
              <a:t> Student {</a:t>
            </a:r>
          </a:p>
          <a:p>
            <a:pPr defTabSz="936000"/>
            <a:endParaRPr lang="en-GB" sz="1600" b="1" dirty="0">
              <a:solidFill>
                <a:srgbClr val="000000"/>
              </a:solidFill>
              <a:latin typeface="Consolas" panose="020B0609020204030204" pitchFamily="49" charset="0"/>
            </a:endParaRPr>
          </a:p>
          <a:p>
            <a:pPr defTabSz="936000"/>
            <a:r>
              <a:rPr lang="en-GB" sz="1600" b="1" dirty="0">
                <a:solidFill>
                  <a:srgbClr val="7F0055"/>
                </a:solidFill>
                <a:latin typeface="Consolas" panose="020B0609020204030204" pitchFamily="49" charset="0"/>
              </a:rPr>
              <a:t>   private</a:t>
            </a:r>
            <a:r>
              <a:rPr lang="en-GB" sz="1600" b="1" dirty="0">
                <a:solidFill>
                  <a:srgbClr val="000000"/>
                </a:solidFill>
                <a:latin typeface="Consolas" panose="020B0609020204030204" pitchFamily="49" charset="0"/>
              </a:rPr>
              <a:t> String </a:t>
            </a:r>
            <a:r>
              <a:rPr lang="en-GB" sz="1600" b="1" dirty="0">
                <a:solidFill>
                  <a:srgbClr val="0000C0"/>
                </a:solidFill>
                <a:latin typeface="Consolas" panose="020B0609020204030204" pitchFamily="49" charset="0"/>
              </a:rPr>
              <a:t>name</a:t>
            </a:r>
            <a:r>
              <a:rPr lang="en-GB" sz="1600" b="1" dirty="0">
                <a:solidFill>
                  <a:srgbClr val="000000"/>
                </a:solidFill>
                <a:latin typeface="Consolas" panose="020B0609020204030204" pitchFamily="49" charset="0"/>
              </a:rPr>
              <a:t>;</a:t>
            </a:r>
          </a:p>
          <a:p>
            <a:pPr defTabSz="936000"/>
            <a:r>
              <a:rPr lang="en-GB" sz="1600" b="1" dirty="0">
                <a:solidFill>
                  <a:srgbClr val="7F0055"/>
                </a:solidFill>
                <a:latin typeface="Consolas" panose="020B0609020204030204" pitchFamily="49" charset="0"/>
              </a:rPr>
              <a:t>   private</a:t>
            </a:r>
            <a:r>
              <a:rPr lang="en-GB" sz="1600" b="1" dirty="0">
                <a:solidFill>
                  <a:srgbClr val="000000"/>
                </a:solidFill>
                <a:latin typeface="Consolas" panose="020B0609020204030204" pitchFamily="49" charset="0"/>
              </a:rPr>
              <a:t> </a:t>
            </a:r>
            <a:r>
              <a:rPr lang="en-GB" sz="1600" b="1" dirty="0">
                <a:solidFill>
                  <a:srgbClr val="7F0055"/>
                </a:solidFill>
                <a:latin typeface="Consolas" panose="020B0609020204030204" pitchFamily="49" charset="0"/>
              </a:rPr>
              <a:t>int</a:t>
            </a:r>
            <a:r>
              <a:rPr lang="en-GB" sz="1600" b="1" dirty="0">
                <a:solidFill>
                  <a:srgbClr val="000000"/>
                </a:solidFill>
                <a:latin typeface="Consolas" panose="020B0609020204030204" pitchFamily="49" charset="0"/>
              </a:rPr>
              <a:t> </a:t>
            </a:r>
            <a:r>
              <a:rPr lang="en-GB" sz="1600" b="1" dirty="0">
                <a:solidFill>
                  <a:srgbClr val="0000C0"/>
                </a:solidFill>
                <a:highlight>
                  <a:srgbClr val="F0D8A8"/>
                </a:highlight>
                <a:latin typeface="Consolas" panose="020B0609020204030204" pitchFamily="49" charset="0"/>
              </a:rPr>
              <a:t>age</a:t>
            </a:r>
            <a:r>
              <a:rPr lang="en-GB" sz="1600" b="1" dirty="0">
                <a:solidFill>
                  <a:srgbClr val="000000"/>
                </a:solidFill>
                <a:highlight>
                  <a:srgbClr val="F0D8A8"/>
                </a:highlight>
                <a:latin typeface="Consolas" panose="020B0609020204030204" pitchFamily="49" charset="0"/>
              </a:rPr>
              <a:t>;</a:t>
            </a:r>
          </a:p>
          <a:p>
            <a:pPr defTabSz="936000"/>
            <a:endParaRPr lang="en-GB" sz="1600" b="1" dirty="0">
              <a:solidFill>
                <a:srgbClr val="000000"/>
              </a:solidFill>
              <a:latin typeface="Consolas" panose="020B0609020204030204" pitchFamily="49" charset="0"/>
            </a:endParaRPr>
          </a:p>
          <a:p>
            <a:pPr defTabSz="936000"/>
            <a:r>
              <a:rPr lang="en-GB" sz="1600" b="1" dirty="0">
                <a:solidFill>
                  <a:srgbClr val="000000"/>
                </a:solidFill>
                <a:latin typeface="Consolas" panose="020B0609020204030204" pitchFamily="49" charset="0"/>
              </a:rPr>
              <a:t>}</a:t>
            </a:r>
          </a:p>
        </p:txBody>
      </p:sp>
    </p:spTree>
    <p:extLst>
      <p:ext uri="{BB962C8B-B14F-4D97-AF65-F5344CB8AC3E}">
        <p14:creationId xmlns:p14="http://schemas.microsoft.com/office/powerpoint/2010/main" val="3625065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Exposing state through Property methods</a:t>
            </a:r>
          </a:p>
        </p:txBody>
      </p:sp>
      <p:sp>
        <p:nvSpPr>
          <p:cNvPr id="4" name="Rectangle 3"/>
          <p:cNvSpPr/>
          <p:nvPr/>
        </p:nvSpPr>
        <p:spPr>
          <a:xfrm>
            <a:off x="6373302" y="1654031"/>
            <a:ext cx="4530244" cy="2800767"/>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static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void</a:t>
            </a:r>
            <a:r>
              <a:rPr lang="en-GB" sz="1600" dirty="0">
                <a:solidFill>
                  <a:srgbClr val="000000"/>
                </a:solidFill>
                <a:latin typeface="Lucida Console" panose="020B0609040504020204" pitchFamily="49" charset="0"/>
              </a:rPr>
              <a:t> Main(…) {</a:t>
            </a:r>
          </a:p>
          <a:p>
            <a:endParaRPr lang="en-GB" sz="1600" dirty="0">
              <a:solidFill>
                <a:srgbClr val="000000"/>
              </a:solidFill>
              <a:latin typeface="Lucida Console" panose="020B0609040504020204" pitchFamily="49" charset="0"/>
            </a:endParaRPr>
          </a:p>
          <a:p>
            <a:r>
              <a:rPr lang="en-GB" sz="1600" dirty="0">
                <a:solidFill>
                  <a:srgbClr val="000000"/>
                </a:solidFill>
                <a:latin typeface="Lucida Console" panose="020B0609040504020204" pitchFamily="49" charset="0"/>
              </a:rPr>
              <a:t>   Student </a:t>
            </a:r>
            <a:r>
              <a:rPr lang="en-GB" sz="1600" dirty="0" err="1">
                <a:solidFill>
                  <a:srgbClr val="000000"/>
                </a:solidFill>
                <a:latin typeface="Lucida Console" panose="020B0609040504020204" pitchFamily="49" charset="0"/>
              </a:rPr>
              <a:t>stu</a:t>
            </a:r>
            <a:r>
              <a:rPr lang="en-GB" sz="1600" dirty="0">
                <a:solidFill>
                  <a:srgbClr val="000000"/>
                </a:solidFill>
                <a:latin typeface="Lucida Console" panose="020B0609040504020204" pitchFamily="49" charset="0"/>
              </a:rPr>
              <a:t> = </a:t>
            </a:r>
            <a:r>
              <a:rPr lang="en-GB" sz="1600" dirty="0">
                <a:solidFill>
                  <a:srgbClr val="7F0055"/>
                </a:solidFill>
                <a:latin typeface="Lucida Console" panose="020B0609040504020204" pitchFamily="49" charset="0"/>
              </a:rPr>
              <a:t>new</a:t>
            </a:r>
            <a:r>
              <a:rPr lang="en-GB" sz="1600" dirty="0">
                <a:solidFill>
                  <a:srgbClr val="000000"/>
                </a:solidFill>
                <a:latin typeface="Lucida Console" panose="020B0609040504020204" pitchFamily="49" charset="0"/>
              </a:rPr>
              <a:t> Student();</a:t>
            </a:r>
          </a:p>
          <a:p>
            <a:endParaRPr lang="en-GB" sz="1600" dirty="0">
              <a:solidFill>
                <a:srgbClr val="000000"/>
              </a:solidFill>
              <a:latin typeface="Lucida Console" panose="020B0609040504020204" pitchFamily="49" charset="0"/>
            </a:endParaRPr>
          </a:p>
          <a:p>
            <a:r>
              <a:rPr lang="en-GB" sz="1600" dirty="0">
                <a:solidFill>
                  <a:srgbClr val="6A3E3E"/>
                </a:solidFill>
                <a:latin typeface="Lucida Console" panose="020B0609040504020204" pitchFamily="49" charset="0"/>
              </a:rPr>
              <a:t>   stu</a:t>
            </a:r>
            <a:r>
              <a:rPr lang="en-GB" sz="1600" dirty="0">
                <a:solidFill>
                  <a:srgbClr val="000000"/>
                </a:solidFill>
                <a:latin typeface="Lucida Console" panose="020B0609040504020204" pitchFamily="49" charset="0"/>
              </a:rPr>
              <a:t>.</a:t>
            </a:r>
            <a:r>
              <a:rPr lang="en-GB" sz="1600" dirty="0">
                <a:solidFill>
                  <a:srgbClr val="0000C0"/>
                </a:solidFill>
                <a:latin typeface="Lucida Console" panose="020B0609040504020204" pitchFamily="49" charset="0"/>
              </a:rPr>
              <a:t>name</a:t>
            </a:r>
            <a:r>
              <a:rPr lang="en-GB" sz="1600" dirty="0">
                <a:solidFill>
                  <a:srgbClr val="000000"/>
                </a:solidFill>
                <a:latin typeface="Lucida Console" panose="020B0609040504020204" pitchFamily="49" charset="0"/>
              </a:rPr>
              <a:t> = </a:t>
            </a:r>
            <a:r>
              <a:rPr lang="en-GB" sz="1600" dirty="0">
                <a:solidFill>
                  <a:srgbClr val="2A00FF"/>
                </a:solidFill>
                <a:latin typeface="Lucida Console" panose="020B0609040504020204" pitchFamily="49" charset="0"/>
              </a:rPr>
              <a:t>"</a:t>
            </a:r>
            <a:r>
              <a:rPr lang="en-GB" sz="1600" dirty="0">
                <a:solidFill>
                  <a:schemeClr val="tx1"/>
                </a:solidFill>
                <a:latin typeface="Lucida Console" panose="020B0609040504020204" pitchFamily="49" charset="0"/>
              </a:rPr>
              <a:t>Bob</a:t>
            </a:r>
            <a:r>
              <a:rPr lang="en-GB" sz="1600" dirty="0">
                <a:solidFill>
                  <a:srgbClr val="2A00FF"/>
                </a:solidFill>
                <a:latin typeface="Lucida Console" panose="020B0609040504020204" pitchFamily="49" charset="0"/>
              </a:rPr>
              <a:t>"</a:t>
            </a:r>
            <a:r>
              <a:rPr lang="en-GB" sz="1600" dirty="0">
                <a:solidFill>
                  <a:srgbClr val="000000"/>
                </a:solidFill>
                <a:latin typeface="Lucida Console" panose="020B0609040504020204" pitchFamily="49" charset="0"/>
              </a:rPr>
              <a:t>; </a:t>
            </a:r>
            <a:r>
              <a:rPr lang="en-GB" sz="1600" dirty="0">
                <a:solidFill>
                  <a:srgbClr val="C00000"/>
                </a:solidFill>
                <a:latin typeface="Lucida Console" panose="020B0609040504020204" pitchFamily="49" charset="0"/>
                <a:sym typeface="Wingdings" panose="05000000000000000000" pitchFamily="2" charset="2"/>
              </a:rPr>
              <a:t></a:t>
            </a:r>
            <a:endParaRPr lang="en-GB" sz="1600" dirty="0">
              <a:solidFill>
                <a:srgbClr val="C00000"/>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00"/>
                </a:solidFill>
                <a:latin typeface="Lucida Console" panose="020B0609040504020204" pitchFamily="49" charset="0"/>
              </a:rPr>
              <a:t> = 25; </a:t>
            </a:r>
            <a:r>
              <a:rPr lang="en-GB" sz="1600" dirty="0">
                <a:solidFill>
                  <a:srgbClr val="C00000"/>
                </a:solidFill>
                <a:latin typeface="Lucida Console" panose="020B0609040504020204" pitchFamily="49" charset="0"/>
                <a:sym typeface="Wingdings" panose="05000000000000000000" pitchFamily="2" charset="2"/>
              </a:rPr>
              <a:t></a:t>
            </a:r>
            <a:endParaRPr lang="en-GB" sz="1600" dirty="0">
              <a:solidFill>
                <a:srgbClr val="000000"/>
              </a:solidFill>
              <a:latin typeface="Lucida Console" panose="020B0609040504020204" pitchFamily="49" charset="0"/>
            </a:endParaRPr>
          </a:p>
          <a:p>
            <a:endParaRPr lang="en-GB" sz="1600" dirty="0">
              <a:solidFill>
                <a:srgbClr val="6A3E3E"/>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Name</a:t>
            </a:r>
            <a:r>
              <a:rPr lang="en-GB" sz="1600" dirty="0">
                <a:solidFill>
                  <a:srgbClr val="0000C0"/>
                </a:solidFill>
                <a:latin typeface="Lucida Console" panose="020B0609040504020204" pitchFamily="49" charset="0"/>
              </a:rPr>
              <a:t> </a:t>
            </a:r>
            <a:r>
              <a:rPr lang="en-GB" sz="1600" dirty="0">
                <a:solidFill>
                  <a:srgbClr val="004050"/>
                </a:solidFill>
                <a:latin typeface="Lucida Console" panose="020B0609040504020204" pitchFamily="49" charset="0"/>
              </a:rPr>
              <a:t>=</a:t>
            </a:r>
            <a:r>
              <a:rPr lang="en-GB" sz="1600" dirty="0">
                <a:solidFill>
                  <a:srgbClr val="0000C0"/>
                </a:solidFill>
                <a:latin typeface="Lucida Console" panose="020B0609040504020204" pitchFamily="49" charset="0"/>
              </a:rPr>
              <a:t> </a:t>
            </a:r>
            <a:r>
              <a:rPr lang="en-GB" sz="1600" dirty="0">
                <a:solidFill>
                  <a:schemeClr val="tx1"/>
                </a:solidFill>
                <a:latin typeface="Lucida Console" panose="020B0609040504020204" pitchFamily="49" charset="0"/>
              </a:rPr>
              <a:t>"Bob"</a:t>
            </a:r>
            <a:r>
              <a:rPr lang="en-GB" sz="1600" dirty="0">
                <a:solidFill>
                  <a:srgbClr val="000000"/>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b="1" dirty="0">
              <a:solidFill>
                <a:schemeClr val="accent1">
                  <a:lumMod val="75000"/>
                  <a:lumOff val="25000"/>
                </a:schemeClr>
              </a:solidFill>
              <a:latin typeface="Lucida Console" panose="020B0609040504020204" pitchFamily="49" charset="0"/>
            </a:endParaRPr>
          </a:p>
          <a:p>
            <a:endParaRPr lang="en-GB" sz="1600" dirty="0">
              <a:solidFill>
                <a:srgbClr val="6A3E3E"/>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C0"/>
                </a:solidFill>
                <a:latin typeface="Lucida Console" panose="020B0609040504020204" pitchFamily="49" charset="0"/>
              </a:rPr>
              <a:t> </a:t>
            </a:r>
            <a:r>
              <a:rPr lang="en-GB" sz="1600" dirty="0">
                <a:solidFill>
                  <a:schemeClr val="tx1"/>
                </a:solidFill>
                <a:latin typeface="Lucida Console" panose="020B0609040504020204" pitchFamily="49" charset="0"/>
              </a:rPr>
              <a:t>= 25</a:t>
            </a:r>
            <a:r>
              <a:rPr lang="en-GB" sz="1600" dirty="0">
                <a:solidFill>
                  <a:srgbClr val="000000"/>
                </a:solidFill>
                <a:latin typeface="Lucida Console" panose="020B0609040504020204" pitchFamily="49" charset="0"/>
              </a:rPr>
              <a:t>;</a:t>
            </a:r>
            <a:r>
              <a:rPr lang="en-GB" sz="1600" dirty="0">
                <a:solidFill>
                  <a:srgbClr val="6A3E3E"/>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dirty="0">
              <a:solidFill>
                <a:srgbClr val="6A3E3E"/>
              </a:solidFill>
              <a:latin typeface="Lucida Console" panose="020B0609040504020204" pitchFamily="49" charset="0"/>
            </a:endParaRPr>
          </a:p>
          <a:p>
            <a:r>
              <a:rPr lang="en-GB" sz="1600" dirty="0">
                <a:solidFill>
                  <a:srgbClr val="000000"/>
                </a:solidFill>
                <a:latin typeface="Lucida Console" panose="020B0609040504020204" pitchFamily="49" charset="0"/>
              </a:rPr>
              <a:t>}</a:t>
            </a:r>
          </a:p>
        </p:txBody>
      </p:sp>
      <p:sp>
        <p:nvSpPr>
          <p:cNvPr id="2" name="Rectangle 1"/>
          <p:cNvSpPr/>
          <p:nvPr/>
        </p:nvSpPr>
        <p:spPr>
          <a:xfrm>
            <a:off x="565228" y="1643616"/>
            <a:ext cx="5646118" cy="4770537"/>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class</a:t>
            </a:r>
            <a:r>
              <a:rPr lang="en-GB" sz="1600" dirty="0">
                <a:solidFill>
                  <a:srgbClr val="000000"/>
                </a:solidFill>
                <a:latin typeface="Lucida Console" panose="020B0609040504020204" pitchFamily="49" charset="0"/>
              </a:rPr>
              <a:t> Student {</a:t>
            </a:r>
          </a:p>
          <a:p>
            <a:pPr lvl="1"/>
            <a:r>
              <a:rPr lang="en-GB" sz="1600" dirty="0">
                <a:solidFill>
                  <a:srgbClr val="0000FF"/>
                </a:solidFill>
                <a:latin typeface="Cascadia Mono" panose="020B0609020000020004" pitchFamily="49" charset="0"/>
              </a:rPr>
              <a:t>private</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age;</a:t>
            </a:r>
          </a:p>
          <a:p>
            <a:pPr lvl="1"/>
            <a:r>
              <a:rPr lang="en-GB" sz="1600" dirty="0">
                <a:solidFill>
                  <a:srgbClr val="0000FF"/>
                </a:solidFill>
                <a:latin typeface="Cascadia Mono" panose="020B0609020000020004" pitchFamily="49" charset="0"/>
              </a:rPr>
              <a:t>private</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name;</a:t>
            </a:r>
          </a:p>
          <a:p>
            <a:pPr lvl="1"/>
            <a:endParaRPr lang="en-GB" sz="1600" dirty="0">
              <a:solidFill>
                <a:srgbClr val="000000"/>
              </a:solidFill>
              <a:latin typeface="Cascadia Mono" panose="020B0609020000020004" pitchFamily="49" charset="0"/>
            </a:endParaRPr>
          </a:p>
          <a:p>
            <a:pPr lvl="1"/>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Name</a:t>
            </a:r>
          </a:p>
          <a:p>
            <a:pPr lvl="1"/>
            <a:r>
              <a:rPr lang="en-GB" sz="1600" dirty="0">
                <a:solidFill>
                  <a:srgbClr val="000000"/>
                </a:solidFill>
                <a:latin typeface="Cascadia Mono" panose="020B0609020000020004" pitchFamily="49" charset="0"/>
              </a:rPr>
              <a:t>{</a:t>
            </a:r>
          </a:p>
          <a:p>
            <a:pPr lvl="2"/>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name; }</a:t>
            </a:r>
          </a:p>
          <a:p>
            <a:pPr lvl="2"/>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 name = value; }</a:t>
            </a:r>
          </a:p>
          <a:p>
            <a:pPr lvl="1"/>
            <a:r>
              <a:rPr lang="en-GB" sz="1600" dirty="0">
                <a:solidFill>
                  <a:srgbClr val="000000"/>
                </a:solidFill>
                <a:latin typeface="Cascadia Mono" panose="020B0609020000020004" pitchFamily="49" charset="0"/>
              </a:rPr>
              <a:t>}</a:t>
            </a:r>
          </a:p>
          <a:p>
            <a:pPr lvl="1"/>
            <a:endParaRPr lang="en-GB" sz="1600" dirty="0">
              <a:solidFill>
                <a:srgbClr val="000000"/>
              </a:solidFill>
              <a:latin typeface="Cascadia Mono" panose="020B0609020000020004" pitchFamily="49" charset="0"/>
            </a:endParaRPr>
          </a:p>
          <a:p>
            <a:pPr lvl="1"/>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Age</a:t>
            </a:r>
          </a:p>
          <a:p>
            <a:pPr lvl="1"/>
            <a:r>
              <a:rPr lang="en-GB" sz="1600" dirty="0">
                <a:solidFill>
                  <a:srgbClr val="000000"/>
                </a:solidFill>
                <a:latin typeface="Cascadia Mono" panose="020B0609020000020004" pitchFamily="49" charset="0"/>
              </a:rPr>
              <a:t>{</a:t>
            </a:r>
          </a:p>
          <a:p>
            <a:pPr lvl="2"/>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age; }</a:t>
            </a:r>
          </a:p>
          <a:p>
            <a:pPr lvl="2"/>
            <a:endParaRPr lang="en-GB" sz="1600" dirty="0">
              <a:solidFill>
                <a:srgbClr val="0000FF"/>
              </a:solidFill>
              <a:latin typeface="Cascadia Mono" panose="020B0609020000020004" pitchFamily="49" charset="0"/>
            </a:endParaRPr>
          </a:p>
          <a:p>
            <a:pPr lvl="2"/>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 if(age &gt; 0)</a:t>
            </a:r>
          </a:p>
          <a:p>
            <a:pPr lvl="2"/>
            <a:r>
              <a:rPr lang="en-GB" sz="1600" dirty="0">
                <a:solidFill>
                  <a:srgbClr val="000000"/>
                </a:solidFill>
                <a:latin typeface="Cascadia Mono" panose="020B0609020000020004" pitchFamily="49" charset="0"/>
              </a:rPr>
              <a:t>	age = value; </a:t>
            </a:r>
          </a:p>
          <a:p>
            <a:pPr lvl="2"/>
            <a:r>
              <a:rPr lang="en-GB" sz="1600" dirty="0">
                <a:solidFill>
                  <a:srgbClr val="000000"/>
                </a:solidFill>
                <a:latin typeface="Cascadia Mono" panose="020B0609020000020004" pitchFamily="49" charset="0"/>
              </a:rPr>
              <a:t>}</a:t>
            </a:r>
          </a:p>
          <a:p>
            <a:pPr lvl="1"/>
            <a:r>
              <a:rPr lang="en-GB" sz="1600" dirty="0">
                <a:solidFill>
                  <a:srgbClr val="000000"/>
                </a:solidFill>
                <a:latin typeface="Cascadia Mono" panose="020B0609020000020004" pitchFamily="49" charset="0"/>
              </a:rPr>
              <a:t>}</a:t>
            </a:r>
          </a:p>
          <a:p>
            <a:r>
              <a:rPr lang="en-GB" sz="1600" dirty="0">
                <a:solidFill>
                  <a:srgbClr val="000000"/>
                </a:solidFill>
                <a:latin typeface="Lucida Console" panose="020B0609040504020204" pitchFamily="49" charset="0"/>
              </a:rPr>
              <a:t>}</a:t>
            </a:r>
          </a:p>
        </p:txBody>
      </p:sp>
      <p:sp>
        <p:nvSpPr>
          <p:cNvPr id="3" name="Speech Bubble: Rectangle with Corners Rounded 2">
            <a:extLst>
              <a:ext uri="{FF2B5EF4-FFF2-40B4-BE49-F238E27FC236}">
                <a16:creationId xmlns:a16="http://schemas.microsoft.com/office/drawing/2014/main" id="{C752C2ED-2AC1-4F45-BFAA-EEDA3B29F648}"/>
              </a:ext>
            </a:extLst>
          </p:cNvPr>
          <p:cNvSpPr/>
          <p:nvPr/>
        </p:nvSpPr>
        <p:spPr>
          <a:xfrm>
            <a:off x="9523433" y="3870175"/>
            <a:ext cx="2333474" cy="318977"/>
          </a:xfrm>
          <a:prstGeom prst="wedgeRoundRectCallout">
            <a:avLst>
              <a:gd name="adj1" fmla="val -55673"/>
              <a:gd name="adj2" fmla="val -7439"/>
              <a:gd name="adj3" fmla="val 16667"/>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rgbClr val="004050"/>
                </a:solidFill>
                <a:cs typeface="Arial" pitchFamily="34" charset="0"/>
              </a:rPr>
              <a:t>But name is not changed</a:t>
            </a:r>
          </a:p>
        </p:txBody>
      </p:sp>
      <p:sp>
        <p:nvSpPr>
          <p:cNvPr id="8" name="Speech Bubble: Rectangle with Corners Rounded 7">
            <a:extLst>
              <a:ext uri="{FF2B5EF4-FFF2-40B4-BE49-F238E27FC236}">
                <a16:creationId xmlns:a16="http://schemas.microsoft.com/office/drawing/2014/main" id="{5E97139D-7306-48CB-9EF5-296AFB897F93}"/>
              </a:ext>
            </a:extLst>
          </p:cNvPr>
          <p:cNvSpPr/>
          <p:nvPr/>
        </p:nvSpPr>
        <p:spPr>
          <a:xfrm>
            <a:off x="9523433" y="2762103"/>
            <a:ext cx="2333474" cy="318977"/>
          </a:xfrm>
          <a:prstGeom prst="wedgeRoundRectCallout">
            <a:avLst>
              <a:gd name="adj1" fmla="val -55673"/>
              <a:gd name="adj2" fmla="val -7439"/>
              <a:gd name="adj3" fmla="val 16667"/>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sz="1200" b="1" dirty="0">
                <a:solidFill>
                  <a:srgbClr val="004050"/>
                </a:solidFill>
                <a:cs typeface="Arial" pitchFamily="34" charset="0"/>
              </a:rPr>
              <a:t>Name and age are private</a:t>
            </a:r>
          </a:p>
        </p:txBody>
      </p:sp>
      <p:sp>
        <p:nvSpPr>
          <p:cNvPr id="11" name="Rectangle 10">
            <a:extLst>
              <a:ext uri="{FF2B5EF4-FFF2-40B4-BE49-F238E27FC236}">
                <a16:creationId xmlns:a16="http://schemas.microsoft.com/office/drawing/2014/main" id="{3C92B2D6-4941-8F57-6E0E-C1B595175467}"/>
              </a:ext>
            </a:extLst>
          </p:cNvPr>
          <p:cNvSpPr/>
          <p:nvPr/>
        </p:nvSpPr>
        <p:spPr>
          <a:xfrm>
            <a:off x="1359574" y="5029200"/>
            <a:ext cx="2734906" cy="894080"/>
          </a:xfrm>
          <a:prstGeom prst="rect">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4791772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GB" dirty="0"/>
              <a:t>Exposing state through Auto implemented Properties</a:t>
            </a:r>
          </a:p>
        </p:txBody>
      </p:sp>
      <p:sp>
        <p:nvSpPr>
          <p:cNvPr id="4" name="Rectangle 3"/>
          <p:cNvSpPr/>
          <p:nvPr/>
        </p:nvSpPr>
        <p:spPr>
          <a:xfrm>
            <a:off x="6373302" y="1654031"/>
            <a:ext cx="4530244" cy="3170099"/>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static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void</a:t>
            </a:r>
            <a:r>
              <a:rPr lang="en-GB" sz="1600" dirty="0">
                <a:solidFill>
                  <a:srgbClr val="000000"/>
                </a:solidFill>
                <a:latin typeface="Lucida Console" panose="020B0609040504020204" pitchFamily="49" charset="0"/>
              </a:rPr>
              <a:t> Main(…) {</a:t>
            </a:r>
          </a:p>
          <a:p>
            <a:endParaRPr lang="en-GB" sz="1600" dirty="0">
              <a:solidFill>
                <a:srgbClr val="000000"/>
              </a:solidFill>
              <a:latin typeface="Lucida Console" panose="020B0609040504020204" pitchFamily="49" charset="0"/>
            </a:endParaRPr>
          </a:p>
          <a:p>
            <a:r>
              <a:rPr lang="en-GB" sz="1600" dirty="0">
                <a:solidFill>
                  <a:srgbClr val="000000"/>
                </a:solidFill>
                <a:latin typeface="Lucida Console" panose="020B0609040504020204" pitchFamily="49" charset="0"/>
              </a:rPr>
              <a:t>   Student </a:t>
            </a:r>
            <a:r>
              <a:rPr lang="en-GB" sz="1600" dirty="0" err="1">
                <a:solidFill>
                  <a:srgbClr val="000000"/>
                </a:solidFill>
                <a:latin typeface="Lucida Console" panose="020B0609040504020204" pitchFamily="49" charset="0"/>
              </a:rPr>
              <a:t>stu</a:t>
            </a:r>
            <a:r>
              <a:rPr lang="en-GB" sz="1600" dirty="0">
                <a:solidFill>
                  <a:srgbClr val="000000"/>
                </a:solidFill>
                <a:latin typeface="Lucida Console" panose="020B0609040504020204" pitchFamily="49" charset="0"/>
              </a:rPr>
              <a:t> = </a:t>
            </a:r>
            <a:r>
              <a:rPr lang="en-GB" sz="1600" dirty="0">
                <a:solidFill>
                  <a:srgbClr val="7F0055"/>
                </a:solidFill>
                <a:latin typeface="Lucida Console" panose="020B0609040504020204" pitchFamily="49" charset="0"/>
              </a:rPr>
              <a:t>new</a:t>
            </a:r>
            <a:r>
              <a:rPr lang="en-GB" sz="1600" dirty="0">
                <a:solidFill>
                  <a:srgbClr val="000000"/>
                </a:solidFill>
                <a:latin typeface="Lucida Console" panose="020B0609040504020204" pitchFamily="49" charset="0"/>
              </a:rPr>
              <a:t> Student();</a:t>
            </a:r>
          </a:p>
          <a:p>
            <a:endParaRPr lang="en-GB" sz="1600" dirty="0">
              <a:solidFill>
                <a:srgbClr val="000000"/>
              </a:solidFill>
              <a:latin typeface="Lucida Console" panose="020B0609040504020204" pitchFamily="49" charset="0"/>
            </a:endParaRPr>
          </a:p>
          <a:p>
            <a:r>
              <a:rPr lang="en-GB" sz="1600" dirty="0">
                <a:solidFill>
                  <a:srgbClr val="6A3E3E"/>
                </a:solidFill>
                <a:latin typeface="Lucida Console" panose="020B0609040504020204" pitchFamily="49" charset="0"/>
              </a:rPr>
              <a:t>   int </a:t>
            </a:r>
            <a:r>
              <a:rPr lang="en-GB" sz="1600" dirty="0">
                <a:solidFill>
                  <a:schemeClr val="tx1"/>
                </a:solidFill>
                <a:latin typeface="Lucida Console" panose="020B0609040504020204" pitchFamily="49" charset="0"/>
              </a:rPr>
              <a:t>name</a:t>
            </a:r>
            <a:r>
              <a:rPr lang="en-GB" sz="1600" dirty="0">
                <a:solidFill>
                  <a:srgbClr val="6A3E3E"/>
                </a:solidFill>
                <a:latin typeface="Lucida Console" panose="020B0609040504020204" pitchFamily="49" charset="0"/>
              </a:rPr>
              <a:t> =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Name</a:t>
            </a:r>
            <a:r>
              <a:rPr lang="en-GB" sz="1600" dirty="0">
                <a:solidFill>
                  <a:srgbClr val="000000"/>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p>
          <a:p>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   </a:t>
            </a:r>
            <a:b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b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Name</a:t>
            </a:r>
            <a:r>
              <a:rPr lang="en-GB" sz="1600" dirty="0">
                <a:solidFill>
                  <a:srgbClr val="0000C0"/>
                </a:solidFill>
                <a:latin typeface="Lucida Console" panose="020B0609040504020204" pitchFamily="49" charset="0"/>
              </a:rPr>
              <a:t> = </a:t>
            </a:r>
            <a:r>
              <a:rPr lang="en-GB" sz="1600" dirty="0">
                <a:solidFill>
                  <a:schemeClr val="tx1"/>
                </a:solidFill>
                <a:latin typeface="Lucida Console" panose="020B0609040504020204" pitchFamily="49" charset="0"/>
              </a:rPr>
              <a:t>"Bob"; </a:t>
            </a:r>
            <a:r>
              <a:rPr lang="en-GB" sz="2400" dirty="0">
                <a:solidFill>
                  <a:srgbClr val="C00000"/>
                </a:solidFill>
                <a:latin typeface="Lucida Console" panose="020B0609040504020204" pitchFamily="49" charset="0"/>
                <a:sym typeface="Wingdings" panose="05000000000000000000" pitchFamily="2" charset="2"/>
              </a:rPr>
              <a:t></a:t>
            </a:r>
            <a:endParaRPr lang="en-GB" sz="1600" b="1" dirty="0">
              <a:solidFill>
                <a:schemeClr val="tx1"/>
              </a:solidFill>
              <a:latin typeface="Lucida Console" panose="020B0609040504020204" pitchFamily="49" charset="0"/>
            </a:endParaRPr>
          </a:p>
          <a:p>
            <a:endParaRPr lang="en-GB" sz="1600" dirty="0">
              <a:solidFill>
                <a:srgbClr val="6A3E3E"/>
              </a:solidFill>
              <a:latin typeface="Lucida Console" panose="020B0609040504020204" pitchFamily="49" charset="0"/>
            </a:endParaRPr>
          </a:p>
          <a:p>
            <a:r>
              <a:rPr lang="en-GB" sz="1600" dirty="0">
                <a:solidFill>
                  <a:srgbClr val="6A3E3E"/>
                </a:solidFill>
                <a:latin typeface="Lucida Console" panose="020B0609040504020204" pitchFamily="49" charset="0"/>
              </a:rPr>
              <a:t>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C0"/>
                </a:solidFill>
                <a:latin typeface="Lucida Console" panose="020B0609040504020204" pitchFamily="49" charset="0"/>
              </a:rPr>
              <a:t> </a:t>
            </a:r>
            <a:r>
              <a:rPr lang="en-GB" sz="1600" dirty="0">
                <a:solidFill>
                  <a:schemeClr val="tx1"/>
                </a:solidFill>
                <a:latin typeface="Lucida Console" panose="020B0609040504020204" pitchFamily="49" charset="0"/>
              </a:rPr>
              <a:t>= 25</a:t>
            </a:r>
            <a:r>
              <a:rPr lang="en-GB" sz="1600" dirty="0">
                <a:solidFill>
                  <a:srgbClr val="000000"/>
                </a:solidFill>
                <a:latin typeface="Lucida Console" panose="020B0609040504020204" pitchFamily="49" charset="0"/>
              </a:rPr>
              <a:t>;</a:t>
            </a:r>
            <a:r>
              <a:rPr lang="en-GB" sz="1600" dirty="0">
                <a:solidFill>
                  <a:srgbClr val="6A3E3E"/>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p>
          <a:p>
            <a:endParaRPr lang="en-GB" sz="1600" b="1" dirty="0">
              <a:solidFill>
                <a:schemeClr val="accent1">
                  <a:lumMod val="75000"/>
                  <a:lumOff val="25000"/>
                </a:schemeClr>
              </a:solidFill>
              <a:latin typeface="Lucida Console" panose="020B0609040504020204" pitchFamily="49" charset="0"/>
              <a:sym typeface="Wingdings" panose="05000000000000000000" pitchFamily="2" charset="2"/>
            </a:endParaRPr>
          </a:p>
          <a:p>
            <a:r>
              <a:rPr lang="en-GB" sz="1600" dirty="0">
                <a:solidFill>
                  <a:srgbClr val="6A3E3E"/>
                </a:solidFill>
                <a:latin typeface="Lucida Console" panose="020B0609040504020204" pitchFamily="49" charset="0"/>
              </a:rPr>
              <a:t>   int </a:t>
            </a:r>
            <a:r>
              <a:rPr lang="en-GB" sz="1600" dirty="0">
                <a:solidFill>
                  <a:schemeClr val="tx1"/>
                </a:solidFill>
                <a:latin typeface="Lucida Console" panose="020B0609040504020204" pitchFamily="49" charset="0"/>
              </a:rPr>
              <a:t>age</a:t>
            </a:r>
            <a:r>
              <a:rPr lang="en-GB" sz="1600" dirty="0">
                <a:solidFill>
                  <a:srgbClr val="6A3E3E"/>
                </a:solidFill>
                <a:latin typeface="Lucida Console" panose="020B0609040504020204" pitchFamily="49" charset="0"/>
              </a:rPr>
              <a:t> = </a:t>
            </a:r>
            <a:r>
              <a:rPr lang="en-GB" sz="1600" dirty="0" err="1">
                <a:solidFill>
                  <a:srgbClr val="6A3E3E"/>
                </a:solidFill>
                <a:latin typeface="Lucida Console" panose="020B0609040504020204" pitchFamily="49" charset="0"/>
              </a:rPr>
              <a:t>stu</a:t>
            </a:r>
            <a:r>
              <a:rPr lang="en-GB" sz="1600" dirty="0" err="1">
                <a:solidFill>
                  <a:srgbClr val="000000"/>
                </a:solidFill>
                <a:latin typeface="Lucida Console" panose="020B0609040504020204" pitchFamily="49" charset="0"/>
              </a:rPr>
              <a:t>.</a:t>
            </a:r>
            <a:r>
              <a:rPr lang="en-GB" sz="1600" dirty="0" err="1">
                <a:solidFill>
                  <a:srgbClr val="0000C0"/>
                </a:solidFill>
                <a:latin typeface="Lucida Console" panose="020B0609040504020204" pitchFamily="49" charset="0"/>
              </a:rPr>
              <a:t>Age</a:t>
            </a:r>
            <a:r>
              <a:rPr lang="en-GB" sz="1600" dirty="0">
                <a:solidFill>
                  <a:srgbClr val="000000"/>
                </a:solidFill>
                <a:latin typeface="Lucida Console" panose="020B0609040504020204" pitchFamily="49" charset="0"/>
              </a:rPr>
              <a:t>;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dirty="0">
              <a:solidFill>
                <a:srgbClr val="6A3E3E"/>
              </a:solidFill>
              <a:latin typeface="Lucida Console" panose="020B0609040504020204" pitchFamily="49" charset="0"/>
            </a:endParaRPr>
          </a:p>
          <a:p>
            <a:r>
              <a:rPr lang="en-GB" sz="1600" dirty="0">
                <a:solidFill>
                  <a:srgbClr val="000000"/>
                </a:solidFill>
                <a:latin typeface="Lucida Console" panose="020B0609040504020204" pitchFamily="49" charset="0"/>
              </a:rPr>
              <a:t>}</a:t>
            </a:r>
          </a:p>
        </p:txBody>
      </p:sp>
      <p:sp>
        <p:nvSpPr>
          <p:cNvPr id="2" name="Rectangle 1"/>
          <p:cNvSpPr/>
          <p:nvPr/>
        </p:nvSpPr>
        <p:spPr>
          <a:xfrm>
            <a:off x="565228" y="1643616"/>
            <a:ext cx="5646118" cy="3293209"/>
          </a:xfrm>
          <a:prstGeom prst="rect">
            <a:avLst/>
          </a:prstGeom>
          <a:solidFill>
            <a:schemeClr val="accent5">
              <a:lumMod val="20000"/>
              <a:lumOff val="80000"/>
            </a:schemeClr>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dirty="0">
                <a:solidFill>
                  <a:srgbClr val="7F0055"/>
                </a:solidFill>
                <a:latin typeface="Lucida Console" panose="020B0609040504020204" pitchFamily="49" charset="0"/>
              </a:rPr>
              <a:t>public</a:t>
            </a:r>
            <a:r>
              <a:rPr lang="en-GB" sz="1600" dirty="0">
                <a:solidFill>
                  <a:srgbClr val="000000"/>
                </a:solidFill>
                <a:latin typeface="Lucida Console" panose="020B0609040504020204" pitchFamily="49" charset="0"/>
              </a:rPr>
              <a:t> </a:t>
            </a:r>
            <a:r>
              <a:rPr lang="en-GB" sz="1600" dirty="0">
                <a:solidFill>
                  <a:srgbClr val="7F0055"/>
                </a:solidFill>
                <a:latin typeface="Lucida Console" panose="020B0609040504020204" pitchFamily="49" charset="0"/>
              </a:rPr>
              <a:t>class</a:t>
            </a:r>
            <a:r>
              <a:rPr lang="en-GB" sz="1600" dirty="0">
                <a:solidFill>
                  <a:srgbClr val="000000"/>
                </a:solidFill>
                <a:latin typeface="Lucida Console" panose="020B0609040504020204" pitchFamily="49" charset="0"/>
              </a:rPr>
              <a:t> Student {</a:t>
            </a:r>
          </a:p>
          <a:p>
            <a:endParaRPr lang="en-GB" sz="1600" dirty="0">
              <a:solidFill>
                <a:srgbClr val="000000"/>
              </a:solidFill>
              <a:latin typeface="Lucida Console" panose="020B0609040504020204" pitchFamily="49" charset="0"/>
            </a:endParaRPr>
          </a:p>
          <a:p>
            <a:r>
              <a:rPr lang="en-GB" sz="1600" dirty="0">
                <a:solidFill>
                  <a:srgbClr val="000000"/>
                </a:solidFill>
                <a:latin typeface="Lucida Console" panose="020B06090405040202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Age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endParaRPr lang="en-GB" sz="1600" dirty="0">
              <a:solidFill>
                <a:srgbClr val="000000"/>
              </a:solidFill>
              <a:latin typeface="Cascadia Mono" panose="020B0609020000020004" pitchFamily="49" charset="0"/>
            </a:endParaRP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string</a:t>
            </a:r>
            <a:r>
              <a:rPr lang="en-GB" sz="1600" dirty="0">
                <a:solidFill>
                  <a:srgbClr val="000000"/>
                </a:solidFill>
                <a:latin typeface="Cascadia Mono" panose="020B0609020000020004" pitchFamily="49" charset="0"/>
              </a:rPr>
              <a:t> Name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private</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set</a:t>
            </a:r>
            <a:r>
              <a:rPr lang="en-GB" sz="1600" dirty="0">
                <a:solidFill>
                  <a:srgbClr val="000000"/>
                </a:solidFill>
                <a:latin typeface="Cascadia Mono" panose="020B0609020000020004" pitchFamily="49" charset="0"/>
              </a:rPr>
              <a:t>; }</a:t>
            </a:r>
          </a:p>
          <a:p>
            <a:endParaRPr lang="en-GB" sz="1600" dirty="0">
              <a:solidFill>
                <a:srgbClr val="000000"/>
              </a:solidFill>
              <a:latin typeface="Cascadia Mono" panose="020B0609020000020004" pitchFamily="49" charset="0"/>
            </a:endParaRPr>
          </a:p>
          <a:p>
            <a:endParaRPr lang="en-GB" sz="1600" dirty="0">
              <a:solidFill>
                <a:srgbClr val="000000"/>
              </a:solidFill>
              <a:latin typeface="Cascadia Mono" panose="020B0609020000020004" pitchFamily="49" charset="0"/>
            </a:endParaRP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void </a:t>
            </a:r>
            <a:r>
              <a:rPr lang="en-GB" sz="1600" dirty="0">
                <a:solidFill>
                  <a:schemeClr val="tx1"/>
                </a:solidFill>
                <a:latin typeface="Cascadia Mono" panose="020B0609020000020004" pitchFamily="49" charset="0"/>
              </a:rPr>
              <a:t>Register() {</a:t>
            </a:r>
          </a:p>
          <a:p>
            <a:br>
              <a:rPr lang="en-GB" sz="1600" dirty="0">
                <a:solidFill>
                  <a:schemeClr val="tx1"/>
                </a:solidFill>
                <a:latin typeface="Cascadia Mono" panose="020B0609020000020004" pitchFamily="49" charset="0"/>
              </a:rPr>
            </a:br>
            <a:r>
              <a:rPr lang="en-GB" sz="1600" dirty="0">
                <a:solidFill>
                  <a:schemeClr val="tx1"/>
                </a:solidFill>
                <a:latin typeface="Cascadia Mono" panose="020B0609020000020004" pitchFamily="49" charset="0"/>
              </a:rPr>
              <a:t>	Name = "Bob"; </a:t>
            </a:r>
            <a:r>
              <a:rPr lang="en-GB" sz="1600" b="1" dirty="0">
                <a:solidFill>
                  <a:schemeClr val="accent1">
                    <a:lumMod val="75000"/>
                    <a:lumOff val="25000"/>
                  </a:schemeClr>
                </a:solidFill>
                <a:latin typeface="Lucida Console" panose="020B0609040504020204" pitchFamily="49" charset="0"/>
                <a:sym typeface="Wingdings" panose="05000000000000000000" pitchFamily="2" charset="2"/>
              </a:rPr>
              <a:t></a:t>
            </a:r>
            <a:endParaRPr lang="en-GB" sz="1600" dirty="0">
              <a:solidFill>
                <a:schemeClr val="tx1"/>
              </a:solidFill>
              <a:latin typeface="Cascadia Mono" panose="020B0609020000020004" pitchFamily="49" charset="0"/>
            </a:endParaRPr>
          </a:p>
          <a:p>
            <a:endParaRPr lang="en-GB" sz="1600" dirty="0">
              <a:solidFill>
                <a:schemeClr val="tx1"/>
              </a:solidFill>
              <a:latin typeface="Cascadia Mono" panose="020B0609020000020004" pitchFamily="49" charset="0"/>
            </a:endParaRPr>
          </a:p>
          <a:p>
            <a:r>
              <a:rPr lang="en-GB" sz="1600" dirty="0">
                <a:solidFill>
                  <a:schemeClr val="tx1"/>
                </a:solidFill>
                <a:latin typeface="Cascadia Mono" panose="020B0609020000020004" pitchFamily="49" charset="0"/>
              </a:rPr>
              <a:t>   }</a:t>
            </a:r>
          </a:p>
          <a:p>
            <a:r>
              <a:rPr lang="en-GB" sz="1600" dirty="0">
                <a:solidFill>
                  <a:srgbClr val="000000"/>
                </a:solidFill>
                <a:latin typeface="Lucida Console" panose="020B0609040504020204" pitchFamily="49" charset="0"/>
              </a:rPr>
              <a:t>}</a:t>
            </a:r>
          </a:p>
        </p:txBody>
      </p:sp>
      <p:sp>
        <p:nvSpPr>
          <p:cNvPr id="5" name="Rectangle: Rounded Corners 4">
            <a:extLst>
              <a:ext uri="{FF2B5EF4-FFF2-40B4-BE49-F238E27FC236}">
                <a16:creationId xmlns:a16="http://schemas.microsoft.com/office/drawing/2014/main" id="{88F58A2B-E48A-CC43-ABA4-CD10E8F78074}"/>
              </a:ext>
            </a:extLst>
          </p:cNvPr>
          <p:cNvSpPr/>
          <p:nvPr/>
        </p:nvSpPr>
        <p:spPr>
          <a:xfrm>
            <a:off x="1574800" y="5557398"/>
            <a:ext cx="8412480" cy="79248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400" b="1" dirty="0"/>
              <a:t>Parts of .NET libraries do not consider state unless exposed using getters and setters</a:t>
            </a:r>
          </a:p>
        </p:txBody>
      </p:sp>
      <p:sp>
        <p:nvSpPr>
          <p:cNvPr id="11" name="Rectangle 10">
            <a:extLst>
              <a:ext uri="{FF2B5EF4-FFF2-40B4-BE49-F238E27FC236}">
                <a16:creationId xmlns:a16="http://schemas.microsoft.com/office/drawing/2014/main" id="{3C92B2D6-4941-8F57-6E0E-C1B595175467}"/>
              </a:ext>
            </a:extLst>
          </p:cNvPr>
          <p:cNvSpPr/>
          <p:nvPr/>
        </p:nvSpPr>
        <p:spPr>
          <a:xfrm>
            <a:off x="4062134" y="2651760"/>
            <a:ext cx="1515706" cy="284480"/>
          </a:xfrm>
          <a:prstGeom prst="rect">
            <a:avLst/>
          </a:prstGeom>
          <a:noFill/>
          <a:ln w="19050">
            <a:solidFill>
              <a:schemeClr val="tx1">
                <a:lumMod val="50000"/>
                <a:lumOff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9844715"/>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Object Construction</a:t>
            </a:r>
          </a:p>
        </p:txBody>
      </p:sp>
      <p:sp>
        <p:nvSpPr>
          <p:cNvPr id="15363" name="Rectangle 3"/>
          <p:cNvSpPr>
            <a:spLocks noGrp="1" noChangeArrowheads="1"/>
          </p:cNvSpPr>
          <p:nvPr>
            <p:ph type="body" idx="1"/>
          </p:nvPr>
        </p:nvSpPr>
        <p:spPr/>
        <p:txBody>
          <a:bodyPr/>
          <a:lstStyle/>
          <a:p>
            <a:pPr marL="342900" indent="-342900">
              <a:buFont typeface="Arial" panose="020B0604020202020204" pitchFamily="34" charset="0"/>
              <a:buChar char="•"/>
            </a:pPr>
            <a:r>
              <a:rPr lang="en-GB" b="1" dirty="0"/>
              <a:t>Let's consider two classes and the two instances created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p:txBody>
      </p:sp>
      <p:sp>
        <p:nvSpPr>
          <p:cNvPr id="832516" name="Rectangle 4"/>
          <p:cNvSpPr>
            <a:spLocks noChangeArrowheads="1"/>
          </p:cNvSpPr>
          <p:nvPr/>
        </p:nvSpPr>
        <p:spPr bwMode="auto">
          <a:xfrm>
            <a:off x="1795984" y="2129288"/>
            <a:ext cx="3454627" cy="1074653"/>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Car</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speed;</a:t>
            </a:r>
            <a:br>
              <a:rPr lang="en-GB" sz="1600" dirty="0">
                <a:solidFill>
                  <a:srgbClr val="0000C8"/>
                </a:solidFill>
                <a:latin typeface="Lucida Console" pitchFamily="49" charset="0"/>
              </a:rPr>
            </a:b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make;</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832517" name="Rectangle 5"/>
          <p:cNvSpPr>
            <a:spLocks noChangeArrowheads="1"/>
          </p:cNvSpPr>
          <p:nvPr/>
        </p:nvSpPr>
        <p:spPr bwMode="auto">
          <a:xfrm>
            <a:off x="1795984" y="3572737"/>
            <a:ext cx="3454628"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Car </a:t>
            </a:r>
            <a:r>
              <a:rPr lang="en-GB" sz="1600" dirty="0" err="1">
                <a:solidFill>
                  <a:srgbClr val="000000"/>
                </a:solidFill>
                <a:latin typeface="Lucida Console" pitchFamily="49" charset="0"/>
              </a:rPr>
              <a:t>myCar</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Car();</a:t>
            </a:r>
            <a:endParaRPr lang="en-GB" sz="1600" dirty="0">
              <a:solidFill>
                <a:srgbClr val="008000"/>
              </a:solidFill>
              <a:latin typeface="Lucida Console" pitchFamily="49" charset="0"/>
            </a:endParaRPr>
          </a:p>
        </p:txBody>
      </p:sp>
      <p:sp>
        <p:nvSpPr>
          <p:cNvPr id="9" name="Rectangle 4"/>
          <p:cNvSpPr>
            <a:spLocks noChangeArrowheads="1"/>
          </p:cNvSpPr>
          <p:nvPr/>
        </p:nvSpPr>
        <p:spPr bwMode="auto">
          <a:xfrm>
            <a:off x="6172028" y="2129288"/>
            <a:ext cx="3597470" cy="1074653"/>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id;</a:t>
            </a:r>
            <a:br>
              <a:rPr lang="en-GB" sz="1600" dirty="0">
                <a:solidFill>
                  <a:srgbClr val="0000C8"/>
                </a:solidFill>
                <a:latin typeface="Lucida Console" pitchFamily="49" charset="0"/>
              </a:rPr>
            </a:b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owner;</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10" name="Rectangle 5"/>
          <p:cNvSpPr>
            <a:spLocks noChangeArrowheads="1"/>
          </p:cNvSpPr>
          <p:nvPr/>
        </p:nvSpPr>
        <p:spPr bwMode="auto">
          <a:xfrm>
            <a:off x="6172028" y="3581506"/>
            <a:ext cx="4345107"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a:t>
            </a:r>
            <a:endParaRPr lang="en-GB" sz="1600" dirty="0">
              <a:solidFill>
                <a:srgbClr val="008000"/>
              </a:solidFill>
              <a:latin typeface="Lucida Console" pitchFamily="49" charset="0"/>
            </a:endParaRPr>
          </a:p>
        </p:txBody>
      </p:sp>
      <p:sp>
        <p:nvSpPr>
          <p:cNvPr id="2" name="Rounded Rectangular Callout 1"/>
          <p:cNvSpPr/>
          <p:nvPr/>
        </p:nvSpPr>
        <p:spPr>
          <a:xfrm>
            <a:off x="1795984" y="4213776"/>
            <a:ext cx="3512641" cy="621102"/>
          </a:xfrm>
          <a:prstGeom prst="wedgeRoundRectCallout">
            <a:avLst>
              <a:gd name="adj1" fmla="val -26373"/>
              <a:gd name="adj2" fmla="val -76535"/>
              <a:gd name="adj3" fmla="val 16667"/>
            </a:avLst>
          </a:prstGeom>
          <a:solidFill>
            <a:schemeClr val="tx1">
              <a:lumMod val="10000"/>
              <a:lumOff val="90000"/>
            </a:schemeClr>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cs typeface="Arial" pitchFamily="34" charset="0"/>
              </a:rPr>
              <a:t>What make is this?</a:t>
            </a:r>
          </a:p>
          <a:p>
            <a:pPr algn="ctr"/>
            <a:r>
              <a:rPr lang="en-GB" sz="1400" dirty="0">
                <a:solidFill>
                  <a:schemeClr val="tx1"/>
                </a:solidFill>
                <a:cs typeface="Arial" pitchFamily="34" charset="0"/>
              </a:rPr>
              <a:t>What is its speed?</a:t>
            </a:r>
          </a:p>
        </p:txBody>
      </p:sp>
      <p:sp>
        <p:nvSpPr>
          <p:cNvPr id="11" name="Rounded Rectangular Callout 10"/>
          <p:cNvSpPr/>
          <p:nvPr/>
        </p:nvSpPr>
        <p:spPr>
          <a:xfrm>
            <a:off x="6172028" y="4215072"/>
            <a:ext cx="3512641" cy="623979"/>
          </a:xfrm>
          <a:prstGeom prst="wedgeRoundRectCallout">
            <a:avLst>
              <a:gd name="adj1" fmla="val -24214"/>
              <a:gd name="adj2" fmla="val -72294"/>
              <a:gd name="adj3" fmla="val 16667"/>
            </a:avLst>
          </a:prstGeom>
          <a:solidFill>
            <a:schemeClr val="tx1">
              <a:lumMod val="10000"/>
              <a:lumOff val="90000"/>
            </a:schemeClr>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cs typeface="Arial" pitchFamily="34" charset="0"/>
              </a:rPr>
              <a:t>What is the id of this account?</a:t>
            </a:r>
          </a:p>
          <a:p>
            <a:pPr algn="ctr"/>
            <a:r>
              <a:rPr lang="en-GB" sz="1400" dirty="0">
                <a:solidFill>
                  <a:schemeClr val="tx1"/>
                </a:solidFill>
                <a:cs typeface="Arial" pitchFamily="34" charset="0"/>
              </a:rPr>
              <a:t>Who owns it?</a:t>
            </a:r>
          </a:p>
        </p:txBody>
      </p:sp>
      <p:sp>
        <p:nvSpPr>
          <p:cNvPr id="3" name="TextBox 2"/>
          <p:cNvSpPr txBox="1"/>
          <p:nvPr/>
        </p:nvSpPr>
        <p:spPr>
          <a:xfrm>
            <a:off x="4704081" y="5481070"/>
            <a:ext cx="2700572" cy="338554"/>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en-GB" sz="1600" dirty="0">
                <a:cs typeface="Courier New" pitchFamily="49" charset="0"/>
              </a:rPr>
              <a:t>We need a constructor</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1570" y="5013542"/>
            <a:ext cx="1274144" cy="1665548"/>
          </a:xfrm>
          <a:prstGeom prst="rect">
            <a:avLst/>
          </a:prstGeom>
        </p:spPr>
      </p:pic>
    </p:spTree>
    <p:extLst>
      <p:ext uri="{BB962C8B-B14F-4D97-AF65-F5344CB8AC3E}">
        <p14:creationId xmlns:p14="http://schemas.microsoft.com/office/powerpoint/2010/main" val="3262466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Constructor</a:t>
            </a:r>
          </a:p>
        </p:txBody>
      </p:sp>
      <p:sp>
        <p:nvSpPr>
          <p:cNvPr id="4" name="Rectangle 4"/>
          <p:cNvSpPr>
            <a:spLocks noChangeArrowheads="1"/>
          </p:cNvSpPr>
          <p:nvPr/>
        </p:nvSpPr>
        <p:spPr bwMode="auto">
          <a:xfrm>
            <a:off x="2227861" y="1377975"/>
            <a:ext cx="6563013" cy="2305759"/>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id;</a:t>
            </a: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owner;</a:t>
            </a:r>
            <a:br>
              <a:rPr lang="en-GB" sz="1600" dirty="0">
                <a:solidFill>
                  <a:srgbClr val="000000"/>
                </a:solidFill>
                <a:latin typeface="Lucida Console" pitchFamily="49" charset="0"/>
              </a:rPr>
            </a:br>
            <a:br>
              <a:rPr lang="en-GB" sz="1600" dirty="0">
                <a:solidFill>
                  <a:srgbClr val="000000"/>
                </a:solidFill>
                <a:latin typeface="Lucida Console" pitchFamily="49" charset="0"/>
              </a:rPr>
            </a:br>
            <a:r>
              <a:rPr lang="en-GB" sz="1600" dirty="0">
                <a:solidFill>
                  <a:srgbClr val="000000"/>
                </a:solidFill>
                <a:latin typeface="Lucida Console" pitchFamily="49" charset="0"/>
              </a:rPr>
              <a:t>  </a:t>
            </a:r>
            <a:r>
              <a:rPr lang="en-GB" sz="1600" dirty="0">
                <a:solidFill>
                  <a:srgbClr val="0000C8"/>
                </a:solidFill>
                <a:latin typeface="Lucida Console" pitchFamily="49" charset="0"/>
              </a:rPr>
              <a:t>public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(int id, string owner)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this.id = 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00"/>
                </a:solidFill>
                <a:latin typeface="Lucida Console" pitchFamily="49" charset="0"/>
              </a:rPr>
              <a:t>this.owner</a:t>
            </a:r>
            <a:r>
              <a:rPr lang="en-GB" sz="1600" dirty="0">
                <a:solidFill>
                  <a:srgbClr val="000000"/>
                </a:solidFill>
                <a:latin typeface="Lucida Console" pitchFamily="49" charset="0"/>
              </a:rPr>
              <a:t> = owner;</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5" name="Rectangle 5"/>
          <p:cNvSpPr>
            <a:spLocks noChangeArrowheads="1"/>
          </p:cNvSpPr>
          <p:nvPr/>
        </p:nvSpPr>
        <p:spPr bwMode="auto">
          <a:xfrm>
            <a:off x="2227862" y="4515895"/>
            <a:ext cx="6563011"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              ❌</a:t>
            </a:r>
            <a:endParaRPr lang="en-GB" sz="1600" dirty="0">
              <a:solidFill>
                <a:srgbClr val="008000"/>
              </a:solidFill>
              <a:latin typeface="Lucida Console" pitchFamily="49" charset="0"/>
            </a:endParaRPr>
          </a:p>
        </p:txBody>
      </p:sp>
      <p:sp>
        <p:nvSpPr>
          <p:cNvPr id="6" name="Rectangle 5"/>
          <p:cNvSpPr>
            <a:spLocks noChangeArrowheads="1"/>
          </p:cNvSpPr>
          <p:nvPr/>
        </p:nvSpPr>
        <p:spPr bwMode="auto">
          <a:xfrm>
            <a:off x="2227862" y="3936865"/>
            <a:ext cx="6573329"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Account(123, "Bob");    ✔️</a:t>
            </a:r>
            <a:endParaRPr lang="en-GB" sz="1600" dirty="0">
              <a:solidFill>
                <a:srgbClr val="008000"/>
              </a:solidFill>
              <a:latin typeface="Lucida Console" pitchFamily="49" charset="0"/>
            </a:endParaRPr>
          </a:p>
        </p:txBody>
      </p:sp>
      <p:sp>
        <p:nvSpPr>
          <p:cNvPr id="10" name="Rounded Rectangular Callout 9"/>
          <p:cNvSpPr/>
          <p:nvPr/>
        </p:nvSpPr>
        <p:spPr>
          <a:xfrm>
            <a:off x="2991966" y="5182465"/>
            <a:ext cx="4405427" cy="763631"/>
          </a:xfrm>
          <a:prstGeom prst="wedgeRoundRectCallout">
            <a:avLst>
              <a:gd name="adj1" fmla="val 7871"/>
              <a:gd name="adj2" fmla="val -72881"/>
              <a:gd name="adj3" fmla="val 16667"/>
            </a:avLst>
          </a:prstGeom>
          <a:solidFill>
            <a:schemeClr val="accent6">
              <a:lumMod val="20000"/>
              <a:lumOff val="80000"/>
            </a:schemeClr>
          </a:solidFill>
          <a:ln w="28575">
            <a:noFill/>
          </a:ln>
          <a:effectLst>
            <a:outerShdw blurRad="50800" dist="38100" algn="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r>
              <a:rPr lang="en-GB" sz="1400" b="1" dirty="0">
                <a:solidFill>
                  <a:srgbClr val="004050"/>
                </a:solidFill>
                <a:cs typeface="Arial" pitchFamily="34" charset="0"/>
              </a:rPr>
              <a:t>No default constructor. </a:t>
            </a:r>
            <a:br>
              <a:rPr lang="en-GB" sz="1400" b="1" dirty="0">
                <a:solidFill>
                  <a:srgbClr val="004050"/>
                </a:solidFill>
                <a:cs typeface="Arial" pitchFamily="34" charset="0"/>
              </a:rPr>
            </a:br>
            <a:r>
              <a:rPr lang="en-GB" sz="1400" b="1" dirty="0">
                <a:solidFill>
                  <a:srgbClr val="004050"/>
                </a:solidFill>
                <a:cs typeface="Arial" pitchFamily="34" charset="0"/>
              </a:rPr>
              <a:t>must provide the owner's ID and the name</a:t>
            </a:r>
          </a:p>
        </p:txBody>
      </p:sp>
      <p:sp>
        <p:nvSpPr>
          <p:cNvPr id="11" name="Rounded Rectangular Callout 10"/>
          <p:cNvSpPr/>
          <p:nvPr/>
        </p:nvSpPr>
        <p:spPr>
          <a:xfrm>
            <a:off x="7852630" y="2280805"/>
            <a:ext cx="3120169" cy="472669"/>
          </a:xfrm>
          <a:prstGeom prst="wedgeRoundRectCallout">
            <a:avLst>
              <a:gd name="adj1" fmla="val -63371"/>
              <a:gd name="adj2" fmla="val -16095"/>
              <a:gd name="adj3" fmla="val 16667"/>
            </a:avLst>
          </a:prstGeom>
          <a:solidFill>
            <a:schemeClr val="bg1">
              <a:lumMod val="95000"/>
            </a:schemeClr>
          </a:solidFill>
          <a:ln w="19050">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dirty="0">
                <a:solidFill>
                  <a:srgbClr val="004050"/>
                </a:solidFill>
                <a:cs typeface="Arial" pitchFamily="34" charset="0"/>
              </a:rPr>
              <a:t>The same name as the class.</a:t>
            </a:r>
            <a:br>
              <a:rPr lang="en-GB" sz="1400" b="1" dirty="0">
                <a:solidFill>
                  <a:srgbClr val="004050"/>
                </a:solidFill>
                <a:cs typeface="Arial" pitchFamily="34" charset="0"/>
              </a:rPr>
            </a:br>
            <a:r>
              <a:rPr lang="en-GB" sz="1400" b="1" dirty="0">
                <a:solidFill>
                  <a:srgbClr val="004050"/>
                </a:solidFill>
                <a:cs typeface="Arial" pitchFamily="34" charset="0"/>
              </a:rPr>
              <a:t>No return value. Not even void</a:t>
            </a:r>
          </a:p>
        </p:txBody>
      </p:sp>
    </p:spTree>
    <p:extLst>
      <p:ext uri="{BB962C8B-B14F-4D97-AF65-F5344CB8AC3E}">
        <p14:creationId xmlns:p14="http://schemas.microsoft.com/office/powerpoint/2010/main" val="4169223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dirty="0"/>
              <a:t>Object Construction - Overloading</a:t>
            </a:r>
          </a:p>
        </p:txBody>
      </p:sp>
      <p:sp>
        <p:nvSpPr>
          <p:cNvPr id="15363" name="Rectangle 3"/>
          <p:cNvSpPr>
            <a:spLocks noGrp="1" noChangeArrowheads="1"/>
          </p:cNvSpPr>
          <p:nvPr>
            <p:ph idx="1"/>
          </p:nvPr>
        </p:nvSpPr>
        <p:spPr>
          <a:xfrm>
            <a:off x="341272" y="1368256"/>
            <a:ext cx="11516239" cy="321999"/>
          </a:xfrm>
        </p:spPr>
        <p:txBody>
          <a:bodyPr/>
          <a:lstStyle/>
          <a:p>
            <a:pPr marL="342900" indent="-342900">
              <a:buFont typeface="Arial" panose="020B0604020202020204" pitchFamily="34" charset="0"/>
              <a:buChar char="•"/>
            </a:pPr>
            <a:r>
              <a:rPr lang="en-GB" b="1" dirty="0"/>
              <a:t>Overloading provides alternative ways for creating an instance</a:t>
            </a:r>
          </a:p>
        </p:txBody>
      </p:sp>
      <p:sp>
        <p:nvSpPr>
          <p:cNvPr id="9" name="Rectangle 4"/>
          <p:cNvSpPr>
            <a:spLocks noChangeArrowheads="1"/>
          </p:cNvSpPr>
          <p:nvPr/>
        </p:nvSpPr>
        <p:spPr bwMode="auto">
          <a:xfrm>
            <a:off x="1807826" y="1849836"/>
            <a:ext cx="6563013" cy="3536866"/>
          </a:xfrm>
          <a:prstGeom prst="rect">
            <a:avLst/>
          </a:prstGeom>
          <a:solidFill>
            <a:schemeClr val="accent5">
              <a:lumMod val="20000"/>
              <a:lumOff val="80000"/>
            </a:schemeClr>
          </a:solidFill>
          <a:ln w="3175">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C8"/>
                </a:solidFill>
                <a:latin typeface="Lucida Console" pitchFamily="49" charset="0"/>
              </a:rPr>
              <a:t> id;</a:t>
            </a: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a:t>
            </a:r>
            <a:r>
              <a:rPr lang="en-GB" sz="1600" dirty="0">
                <a:latin typeface="Lucida Console" pitchFamily="49" charset="0"/>
              </a:rPr>
              <a:t>String</a:t>
            </a:r>
            <a:r>
              <a:rPr lang="en-GB" sz="1600" dirty="0">
                <a:solidFill>
                  <a:srgbClr val="000000"/>
                </a:solidFill>
                <a:latin typeface="Lucida Console" pitchFamily="49" charset="0"/>
              </a:rPr>
              <a:t> owner;</a:t>
            </a:r>
            <a:br>
              <a:rPr lang="en-GB" sz="1600" dirty="0">
                <a:solidFill>
                  <a:srgbClr val="000000"/>
                </a:solidFill>
                <a:latin typeface="Lucida Console" pitchFamily="49" charset="0"/>
              </a:rPr>
            </a:br>
            <a:br>
              <a:rPr lang="en-GB" sz="1600" dirty="0">
                <a:solidFill>
                  <a:srgbClr val="000000"/>
                </a:solidFill>
                <a:latin typeface="Lucida Console" pitchFamily="49" charset="0"/>
              </a:rPr>
            </a:br>
            <a:r>
              <a:rPr lang="en-GB" sz="1600" dirty="0">
                <a:solidFill>
                  <a:srgbClr val="000000"/>
                </a:solidFill>
                <a:latin typeface="Lucida Console" pitchFamily="49" charset="0"/>
              </a:rPr>
              <a:t>  </a:t>
            </a:r>
            <a:r>
              <a:rPr lang="en-GB" sz="1600" dirty="0">
                <a:solidFill>
                  <a:srgbClr val="0000C8"/>
                </a:solidFill>
                <a:latin typeface="Lucida Console" pitchFamily="49" charset="0"/>
              </a:rPr>
              <a:t>public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int</a:t>
            </a:r>
            <a:r>
              <a:rPr lang="en-GB" sz="1600" dirty="0">
                <a:solidFill>
                  <a:srgbClr val="000000"/>
                </a:solidFill>
                <a:latin typeface="Lucida Console" pitchFamily="49" charset="0"/>
              </a:rPr>
              <a:t> id, String owner)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this.id = 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00"/>
                </a:solidFill>
                <a:latin typeface="Lucida Console" pitchFamily="49" charset="0"/>
              </a:rPr>
              <a:t>this.owner</a:t>
            </a:r>
            <a:r>
              <a:rPr lang="en-GB" sz="1600" dirty="0">
                <a:solidFill>
                  <a:srgbClr val="000000"/>
                </a:solidFill>
                <a:latin typeface="Lucida Console" pitchFamily="49" charset="0"/>
              </a:rPr>
              <a:t> = owner;</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br>
              <a:rPr lang="en-GB" sz="1600" dirty="0">
                <a:solidFill>
                  <a:srgbClr val="000000"/>
                </a:solidFill>
                <a:latin typeface="Lucida Console" pitchFamily="49" charset="0"/>
              </a:rPr>
            </a:b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public </a:t>
            </a:r>
            <a:r>
              <a:rPr lang="en-GB" sz="1600" dirty="0">
                <a:solidFill>
                  <a:srgbClr val="FA3200"/>
                </a:solidFill>
                <a:latin typeface="Lucida Console" pitchFamily="49" charset="0"/>
              </a:rPr>
              <a:t>Account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int</a:t>
            </a:r>
            <a:r>
              <a:rPr lang="en-GB" sz="1600" dirty="0">
                <a:solidFill>
                  <a:srgbClr val="000000"/>
                </a:solidFill>
                <a:latin typeface="Lucida Console" pitchFamily="49" charset="0"/>
              </a:rPr>
              <a:t> id)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this.id = 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00"/>
                </a:solidFill>
                <a:latin typeface="Lucida Console" pitchFamily="49" charset="0"/>
              </a:rPr>
              <a:t>this.owner</a:t>
            </a:r>
            <a:r>
              <a:rPr lang="en-GB" sz="1600" dirty="0">
                <a:solidFill>
                  <a:srgbClr val="000000"/>
                </a:solidFill>
                <a:latin typeface="Lucida Console" pitchFamily="49" charset="0"/>
              </a:rPr>
              <a:t> = </a:t>
            </a:r>
            <a:r>
              <a:rPr lang="en-GB" sz="1600" dirty="0" err="1">
                <a:solidFill>
                  <a:srgbClr val="000000"/>
                </a:solidFill>
                <a:latin typeface="Lucida Console" pitchFamily="49" charset="0"/>
              </a:rPr>
              <a:t>getOwnerById</a:t>
            </a:r>
            <a:r>
              <a:rPr lang="en-GB" sz="1600" dirty="0">
                <a:solidFill>
                  <a:srgbClr val="000000"/>
                </a:solidFill>
                <a:latin typeface="Lucida Console" pitchFamily="49" charset="0"/>
              </a:rPr>
              <a:t>(id);</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br>
              <a:rPr lang="en-GB" sz="1600" dirty="0">
                <a:solidFill>
                  <a:srgbClr val="000000"/>
                </a:solidFill>
                <a:latin typeface="Lucida Console" pitchFamily="49" charset="0"/>
              </a:rPr>
            </a:br>
            <a:r>
              <a:rPr lang="en-GB" sz="1600" dirty="0">
                <a:solidFill>
                  <a:srgbClr val="000000"/>
                </a:solidFill>
                <a:latin typeface="Lucida Console" pitchFamily="49" charset="0"/>
              </a:rPr>
              <a:t>}</a:t>
            </a:r>
          </a:p>
        </p:txBody>
      </p:sp>
      <p:sp>
        <p:nvSpPr>
          <p:cNvPr id="3" name="Freeform 2"/>
          <p:cNvSpPr/>
          <p:nvPr/>
        </p:nvSpPr>
        <p:spPr>
          <a:xfrm>
            <a:off x="6218451" y="4194311"/>
            <a:ext cx="1035789" cy="565147"/>
          </a:xfrm>
          <a:custGeom>
            <a:avLst/>
            <a:gdLst>
              <a:gd name="connsiteX0" fmla="*/ 0 w 1570008"/>
              <a:gd name="connsiteY0" fmla="*/ 534838 h 565147"/>
              <a:gd name="connsiteX1" fmla="*/ 517585 w 1570008"/>
              <a:gd name="connsiteY1" fmla="*/ 517585 h 565147"/>
              <a:gd name="connsiteX2" fmla="*/ 931653 w 1570008"/>
              <a:gd name="connsiteY2" fmla="*/ 86264 h 565147"/>
              <a:gd name="connsiteX3" fmla="*/ 1570008 w 1570008"/>
              <a:gd name="connsiteY3" fmla="*/ 0 h 565147"/>
            </a:gdLst>
            <a:ahLst/>
            <a:cxnLst>
              <a:cxn ang="0">
                <a:pos x="connsiteX0" y="connsiteY0"/>
              </a:cxn>
              <a:cxn ang="0">
                <a:pos x="connsiteX1" y="connsiteY1"/>
              </a:cxn>
              <a:cxn ang="0">
                <a:pos x="connsiteX2" y="connsiteY2"/>
              </a:cxn>
              <a:cxn ang="0">
                <a:pos x="connsiteX3" y="connsiteY3"/>
              </a:cxn>
            </a:cxnLst>
            <a:rect l="l" t="t" r="r" b="b"/>
            <a:pathLst>
              <a:path w="1570008" h="565147">
                <a:moveTo>
                  <a:pt x="0" y="534838"/>
                </a:moveTo>
                <a:cubicBezTo>
                  <a:pt x="181155" y="563592"/>
                  <a:pt x="362310" y="592347"/>
                  <a:pt x="517585" y="517585"/>
                </a:cubicBezTo>
                <a:cubicBezTo>
                  <a:pt x="672860" y="442823"/>
                  <a:pt x="756249" y="172528"/>
                  <a:pt x="931653" y="86264"/>
                </a:cubicBezTo>
                <a:cubicBezTo>
                  <a:pt x="1107057" y="0"/>
                  <a:pt x="1338532" y="0"/>
                  <a:pt x="1570008" y="0"/>
                </a:cubicBezTo>
              </a:path>
            </a:pathLst>
          </a:custGeom>
          <a:ln>
            <a:solidFill>
              <a:srgbClr val="F3622C"/>
            </a:solidFill>
            <a:headEnd type="none" w="med" len="med"/>
            <a:tailEnd type="triangle" w="med" len="med"/>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GB"/>
          </a:p>
        </p:txBody>
      </p:sp>
      <p:sp>
        <p:nvSpPr>
          <p:cNvPr id="11" name="Rectangle 10"/>
          <p:cNvSpPr>
            <a:spLocks noChangeArrowheads="1"/>
          </p:cNvSpPr>
          <p:nvPr/>
        </p:nvSpPr>
        <p:spPr bwMode="auto">
          <a:xfrm>
            <a:off x="1807827" y="5548615"/>
            <a:ext cx="6563012"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Account(123, "Bob");</a:t>
            </a:r>
            <a:endParaRPr lang="en-GB" sz="1600" dirty="0">
              <a:solidFill>
                <a:srgbClr val="008000"/>
              </a:solidFill>
              <a:latin typeface="Lucida Console" pitchFamily="49" charset="0"/>
            </a:endParaRPr>
          </a:p>
        </p:txBody>
      </p:sp>
      <p:sp>
        <p:nvSpPr>
          <p:cNvPr id="12" name="Rectangle 11"/>
          <p:cNvSpPr>
            <a:spLocks noChangeArrowheads="1"/>
          </p:cNvSpPr>
          <p:nvPr/>
        </p:nvSpPr>
        <p:spPr bwMode="auto">
          <a:xfrm>
            <a:off x="1807825" y="6049434"/>
            <a:ext cx="6563014" cy="335989"/>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Account </a:t>
            </a:r>
            <a:r>
              <a:rPr lang="en-GB" sz="1600" dirty="0" err="1">
                <a:solidFill>
                  <a:srgbClr val="000000"/>
                </a:solidFill>
                <a:latin typeface="Lucida Console" pitchFamily="49" charset="0"/>
              </a:rPr>
              <a:t>myAccount</a:t>
            </a:r>
            <a:r>
              <a:rPr lang="en-GB" sz="1600" dirty="0">
                <a:solidFill>
                  <a:srgbClr val="000000"/>
                </a:solidFill>
                <a:latin typeface="Lucida Console" pitchFamily="49" charset="0"/>
              </a:rPr>
              <a:t> = </a:t>
            </a:r>
            <a:r>
              <a:rPr lang="en-GB" sz="1600" dirty="0">
                <a:solidFill>
                  <a:srgbClr val="FA3200"/>
                </a:solidFill>
                <a:latin typeface="Lucida Console" pitchFamily="49" charset="0"/>
              </a:rPr>
              <a:t>new </a:t>
            </a:r>
            <a:r>
              <a:rPr lang="en-GB" sz="1600" dirty="0">
                <a:solidFill>
                  <a:srgbClr val="000000"/>
                </a:solidFill>
                <a:latin typeface="Lucida Console" pitchFamily="49" charset="0"/>
              </a:rPr>
              <a:t>Account(123);</a:t>
            </a:r>
            <a:endParaRPr lang="en-GB" sz="1600" dirty="0">
              <a:solidFill>
                <a:srgbClr val="008000"/>
              </a:solidFill>
              <a:latin typeface="Lucida Console" pitchFamily="49" charset="0"/>
            </a:endParaRPr>
          </a:p>
        </p:txBody>
      </p:sp>
      <p:pic>
        <p:nvPicPr>
          <p:cNvPr id="5" name="Graphic 4" descr="Database with solid fill">
            <a:extLst>
              <a:ext uri="{FF2B5EF4-FFF2-40B4-BE49-F238E27FC236}">
                <a16:creationId xmlns:a16="http://schemas.microsoft.com/office/drawing/2014/main" id="{28CA695D-F8F3-16CC-4AC0-D442EA6101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73832" y="3454400"/>
            <a:ext cx="1570010" cy="1570010"/>
          </a:xfrm>
          <a:prstGeom prst="rect">
            <a:avLst/>
          </a:prstGeom>
        </p:spPr>
      </p:pic>
    </p:spTree>
    <p:extLst>
      <p:ext uri="{BB962C8B-B14F-4D97-AF65-F5344CB8AC3E}">
        <p14:creationId xmlns:p14="http://schemas.microsoft.com/office/powerpoint/2010/main" val="3231662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GB" dirty="0"/>
              <a:t>Constructor Chaining Example</a:t>
            </a:r>
          </a:p>
        </p:txBody>
      </p:sp>
      <p:sp>
        <p:nvSpPr>
          <p:cNvPr id="834563" name="Rectangle 3"/>
          <p:cNvSpPr>
            <a:spLocks noChangeArrowheads="1"/>
          </p:cNvSpPr>
          <p:nvPr/>
        </p:nvSpPr>
        <p:spPr bwMode="auto">
          <a:xfrm>
            <a:off x="1807228" y="1674366"/>
            <a:ext cx="7418052" cy="3290644"/>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public class</a:t>
            </a:r>
            <a:r>
              <a:rPr lang="en-GB" sz="1600" dirty="0">
                <a:solidFill>
                  <a:srgbClr val="000000"/>
                </a:solidFill>
                <a:latin typeface="Lucida Console" pitchFamily="49" charset="0"/>
              </a:rPr>
              <a:t> Car {</a:t>
            </a: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private </a:t>
            </a:r>
            <a:r>
              <a:rPr lang="en-GB" sz="1600" dirty="0">
                <a:latin typeface="Lucida Console" pitchFamily="49" charset="0"/>
              </a:rPr>
              <a:t>String</a:t>
            </a:r>
            <a:r>
              <a:rPr lang="en-GB" sz="1600" dirty="0">
                <a:solidFill>
                  <a:srgbClr val="000000"/>
                </a:solidFill>
                <a:latin typeface="Lucida Console" pitchFamily="49" charset="0"/>
              </a:rPr>
              <a:t> make;</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private </a:t>
            </a:r>
            <a:r>
              <a:rPr lang="en-GB" sz="1600" dirty="0" err="1">
                <a:solidFill>
                  <a:srgbClr val="0000C8"/>
                </a:solidFill>
                <a:latin typeface="Lucida Console" pitchFamily="49" charset="0"/>
              </a:rPr>
              <a:t>int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numdoors</a:t>
            </a:r>
            <a:r>
              <a:rPr lang="en-GB" sz="1600" dirty="0">
                <a:solidFill>
                  <a:srgbClr val="000000"/>
                </a:solidFill>
                <a:latin typeface="Lucida Console" pitchFamily="49" charset="0"/>
              </a:rPr>
              <a:t>;</a:t>
            </a:r>
          </a:p>
          <a:p>
            <a:pPr defTabSz="739775" eaLnBrk="0" hangingPunct="0">
              <a:tabLst>
                <a:tab pos="341313" algn="l"/>
                <a:tab pos="690563" algn="l"/>
                <a:tab pos="1030288" algn="l"/>
                <a:tab pos="1371600" algn="l"/>
              </a:tabLst>
              <a:defRPr/>
            </a:pP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00C8"/>
                </a:solidFill>
                <a:latin typeface="Lucida Console" pitchFamily="49" charset="0"/>
              </a:rPr>
              <a:t>public</a:t>
            </a:r>
            <a:r>
              <a:rPr lang="en-GB" sz="1600" dirty="0">
                <a:solidFill>
                  <a:srgbClr val="000000"/>
                </a:solidFill>
                <a:latin typeface="Lucida Console" pitchFamily="49" charset="0"/>
              </a:rPr>
              <a:t> Car(</a:t>
            </a:r>
            <a:r>
              <a:rPr lang="en-GB" sz="1600" dirty="0">
                <a:latin typeface="Lucida Console" pitchFamily="49" charset="0"/>
              </a:rPr>
              <a:t>String</a:t>
            </a:r>
            <a:r>
              <a:rPr lang="en-GB" sz="1600" dirty="0">
                <a:solidFill>
                  <a:srgbClr val="000000"/>
                </a:solidFill>
                <a:latin typeface="Lucida Console" pitchFamily="49" charset="0"/>
              </a:rPr>
              <a:t> make, </a:t>
            </a:r>
            <a:r>
              <a:rPr lang="en-GB" sz="1600" dirty="0" err="1">
                <a:solidFill>
                  <a:srgbClr val="0000C8"/>
                </a:solidFill>
                <a:latin typeface="Lucida Console" pitchFamily="49" charset="0"/>
              </a:rPr>
              <a:t>int</a:t>
            </a:r>
            <a:r>
              <a:rPr lang="en-GB" sz="1600" dirty="0">
                <a:solidFill>
                  <a:srgbClr val="000000"/>
                </a:solidFill>
                <a:latin typeface="Lucida Console" pitchFamily="49" charset="0"/>
              </a:rPr>
              <a:t> </a:t>
            </a:r>
            <a:r>
              <a:rPr lang="en-GB" sz="1600" dirty="0" err="1">
                <a:solidFill>
                  <a:srgbClr val="000000"/>
                </a:solidFill>
                <a:latin typeface="Lucida Console" pitchFamily="49" charset="0"/>
              </a:rPr>
              <a:t>nd</a:t>
            </a:r>
            <a:r>
              <a:rPr lang="en-GB" sz="1600" dirty="0">
                <a:solidFill>
                  <a:srgbClr val="000000"/>
                </a:solidFill>
                <a:latin typeface="Lucida Console" pitchFamily="49" charset="0"/>
              </a:rPr>
              <a:t> )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err="1">
                <a:solidFill>
                  <a:srgbClr val="0000C8"/>
                </a:solidFill>
                <a:latin typeface="Lucida Console" pitchFamily="49" charset="0"/>
              </a:rPr>
              <a:t>this</a:t>
            </a:r>
            <a:r>
              <a:rPr lang="en-GB" sz="1600" dirty="0" err="1">
                <a:solidFill>
                  <a:srgbClr val="000000"/>
                </a:solidFill>
                <a:latin typeface="Lucida Console" pitchFamily="49" charset="0"/>
              </a:rPr>
              <a:t>.make</a:t>
            </a:r>
            <a:r>
              <a:rPr lang="en-GB" sz="1600" dirty="0">
                <a:solidFill>
                  <a:srgbClr val="000000"/>
                </a:solidFill>
                <a:latin typeface="Lucida Console" pitchFamily="49" charset="0"/>
              </a:rPr>
              <a:t> = make;</a:t>
            </a:r>
            <a:br>
              <a:rPr lang="en-GB" sz="1600" dirty="0">
                <a:solidFill>
                  <a:srgbClr val="000000"/>
                </a:solidFill>
                <a:latin typeface="Lucida Console" pitchFamily="49" charset="0"/>
              </a:rPr>
            </a:br>
            <a:r>
              <a:rPr lang="en-GB" sz="1600" dirty="0">
                <a:solidFill>
                  <a:srgbClr val="000000"/>
                </a:solidFill>
                <a:latin typeface="Lucida Console" pitchFamily="49" charset="0"/>
              </a:rPr>
              <a:t>    </a:t>
            </a:r>
            <a:r>
              <a:rPr lang="en-GB" sz="1600" dirty="0" err="1">
                <a:solidFill>
                  <a:srgbClr val="0000C8"/>
                </a:solidFill>
                <a:latin typeface="Lucida Console" pitchFamily="49" charset="0"/>
              </a:rPr>
              <a:t>this</a:t>
            </a:r>
            <a:r>
              <a:rPr lang="en-GB" sz="1600" dirty="0" err="1">
                <a:solidFill>
                  <a:srgbClr val="000000"/>
                </a:solidFill>
                <a:latin typeface="Lucida Console" pitchFamily="49" charset="0"/>
              </a:rPr>
              <a:t>.numdoors</a:t>
            </a:r>
            <a:r>
              <a:rPr lang="en-GB" sz="1600" dirty="0">
                <a:solidFill>
                  <a:srgbClr val="000000"/>
                </a:solidFill>
                <a:latin typeface="Lucida Console" pitchFamily="49" charset="0"/>
              </a:rPr>
              <a:t> = </a:t>
            </a:r>
            <a:r>
              <a:rPr lang="en-GB" sz="1600" dirty="0" err="1">
                <a:solidFill>
                  <a:srgbClr val="000000"/>
                </a:solidFill>
                <a:latin typeface="Lucida Console" pitchFamily="49" charset="0"/>
              </a:rPr>
              <a:t>nd</a:t>
            </a:r>
            <a:r>
              <a:rPr lang="en-GB" sz="1600" dirty="0">
                <a:solidFill>
                  <a:srgbClr val="000000"/>
                </a:solidFill>
                <a:latin typeface="Lucida Console" pitchFamily="49" charset="0"/>
              </a:rPr>
              <a:t>;</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r>
              <a:rPr lang="en-GB" sz="1600" dirty="0">
                <a:solidFill>
                  <a:srgbClr val="008000"/>
                </a:solidFill>
                <a:latin typeface="Lucida Console" pitchFamily="49" charset="0"/>
              </a:rPr>
              <a:t>// common code can sit here</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C8"/>
                </a:solidFill>
                <a:latin typeface="Lucida Console" pitchFamily="49" charset="0"/>
              </a:rPr>
              <a:t>  public </a:t>
            </a:r>
            <a:r>
              <a:rPr lang="en-GB" sz="1600" dirty="0">
                <a:solidFill>
                  <a:srgbClr val="000000"/>
                </a:solidFill>
                <a:latin typeface="Lucida Console" pitchFamily="49" charset="0"/>
              </a:rPr>
              <a:t>Car(</a:t>
            </a:r>
            <a:r>
              <a:rPr lang="en-GB" sz="1600" dirty="0">
                <a:latin typeface="Lucida Console" pitchFamily="49" charset="0"/>
              </a:rPr>
              <a:t>String</a:t>
            </a:r>
            <a:r>
              <a:rPr lang="en-GB" sz="1600" dirty="0">
                <a:solidFill>
                  <a:srgbClr val="000000"/>
                </a:solidFill>
                <a:latin typeface="Lucida Console" pitchFamily="49" charset="0"/>
              </a:rPr>
              <a:t> make) : </a:t>
            </a:r>
            <a:r>
              <a:rPr lang="en-GB" sz="1600" dirty="0">
                <a:solidFill>
                  <a:srgbClr val="FF0000"/>
                </a:solidFill>
                <a:latin typeface="Lucida Console" pitchFamily="49" charset="0"/>
              </a:rPr>
              <a:t>this</a:t>
            </a:r>
            <a:r>
              <a:rPr lang="en-GB" sz="1600" dirty="0">
                <a:solidFill>
                  <a:srgbClr val="000000"/>
                </a:solidFill>
                <a:latin typeface="Lucida Console" pitchFamily="49" charset="0"/>
              </a:rPr>
              <a:t>(make, 4) {</a:t>
            </a:r>
            <a:br>
              <a:rPr lang="en-GB" sz="1600" dirty="0">
                <a:solidFill>
                  <a:srgbClr val="000000"/>
                </a:solidFill>
                <a:latin typeface="Lucida Console" pitchFamily="49" charset="0"/>
              </a:rPr>
            </a:br>
            <a:r>
              <a:rPr lang="en-GB" sz="1600" dirty="0">
                <a:solidFill>
                  <a:srgbClr val="000000"/>
                </a:solidFill>
                <a:latin typeface="Lucida Console" pitchFamily="49" charset="0"/>
              </a:rPr>
              <a:t>  }</a:t>
            </a: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a:t>
            </a:r>
          </a:p>
        </p:txBody>
      </p:sp>
      <p:sp>
        <p:nvSpPr>
          <p:cNvPr id="834566" name="Oval 6"/>
          <p:cNvSpPr>
            <a:spLocks noChangeArrowheads="1"/>
          </p:cNvSpPr>
          <p:nvPr/>
        </p:nvSpPr>
        <p:spPr bwMode="auto">
          <a:xfrm>
            <a:off x="1676029" y="2671074"/>
            <a:ext cx="287338" cy="287338"/>
          </a:xfrm>
          <a:prstGeom prst="ellipse">
            <a:avLst/>
          </a:prstGeom>
          <a:solidFill>
            <a:srgbClr val="FFCCFF"/>
          </a:solidFill>
          <a:ln w="19050">
            <a:solidFill>
              <a:schemeClr val="tx1"/>
            </a:solidFill>
            <a:round/>
            <a:headEnd/>
            <a:tailEnd/>
          </a:ln>
          <a:effectLst/>
        </p:spPr>
        <p:txBody>
          <a:bodyPr wrap="none" anchor="ctr"/>
          <a:lstStyle/>
          <a:p>
            <a:pPr algn="ctr" eaLnBrk="0" hangingPunct="0">
              <a:defRPr/>
            </a:pPr>
            <a:r>
              <a:rPr lang="en-GB" b="1" dirty="0"/>
              <a:t>1</a:t>
            </a:r>
          </a:p>
        </p:txBody>
      </p:sp>
      <p:sp>
        <p:nvSpPr>
          <p:cNvPr id="834567" name="Oval 7"/>
          <p:cNvSpPr>
            <a:spLocks noChangeArrowheads="1"/>
          </p:cNvSpPr>
          <p:nvPr/>
        </p:nvSpPr>
        <p:spPr bwMode="auto">
          <a:xfrm>
            <a:off x="1671347" y="4145706"/>
            <a:ext cx="287337" cy="287338"/>
          </a:xfrm>
          <a:prstGeom prst="ellipse">
            <a:avLst/>
          </a:prstGeom>
          <a:solidFill>
            <a:srgbClr val="FFCCFF"/>
          </a:solidFill>
          <a:ln w="19050">
            <a:solidFill>
              <a:schemeClr val="tx1"/>
            </a:solidFill>
            <a:round/>
            <a:headEnd/>
            <a:tailEnd/>
          </a:ln>
          <a:effectLst/>
        </p:spPr>
        <p:txBody>
          <a:bodyPr wrap="none" anchor="ctr"/>
          <a:lstStyle/>
          <a:p>
            <a:pPr algn="ctr" eaLnBrk="0" hangingPunct="0">
              <a:defRPr/>
            </a:pPr>
            <a:r>
              <a:rPr lang="en-GB" b="1" dirty="0"/>
              <a:t>2</a:t>
            </a:r>
          </a:p>
        </p:txBody>
      </p:sp>
      <p:sp>
        <p:nvSpPr>
          <p:cNvPr id="16398" name="Line 20"/>
          <p:cNvSpPr>
            <a:spLocks noChangeShapeType="1"/>
          </p:cNvSpPr>
          <p:nvPr/>
        </p:nvSpPr>
        <p:spPr bwMode="auto">
          <a:xfrm flipV="1">
            <a:off x="2767253" y="4636969"/>
            <a:ext cx="0" cy="305212"/>
          </a:xfrm>
          <a:prstGeom prst="line">
            <a:avLst/>
          </a:prstGeom>
          <a:noFill/>
          <a:ln w="19050">
            <a:solidFill>
              <a:srgbClr val="004050"/>
            </a:solidFill>
            <a:round/>
            <a:headEnd/>
            <a:tailEnd type="triangle" w="med" len="med"/>
          </a:ln>
        </p:spPr>
        <p:txBody>
          <a:bodyPr wrap="square">
            <a:spAutoFit/>
          </a:bodyPr>
          <a:lstStyle/>
          <a:p>
            <a:endParaRPr lang="en-GB"/>
          </a:p>
        </p:txBody>
      </p:sp>
      <p:sp>
        <p:nvSpPr>
          <p:cNvPr id="834581" name="Rectangle 21"/>
          <p:cNvSpPr>
            <a:spLocks noChangeArrowheads="1"/>
          </p:cNvSpPr>
          <p:nvPr/>
        </p:nvSpPr>
        <p:spPr bwMode="auto">
          <a:xfrm>
            <a:off x="10693963" y="3127471"/>
            <a:ext cx="476250" cy="698500"/>
          </a:xfrm>
          <a:prstGeom prst="rect">
            <a:avLst/>
          </a:prstGeom>
          <a:noFill/>
          <a:ln w="12700">
            <a:noFill/>
            <a:miter lim="800000"/>
            <a:headEnd/>
            <a:tailEnd/>
          </a:ln>
          <a:effectLst/>
        </p:spPr>
        <p:txBody>
          <a:bodyPr wrap="square" lIns="90488" tIns="44450" rIns="90488" bIns="44450">
            <a:spAutoFit/>
          </a:bodyPr>
          <a:lstStyle/>
          <a:p>
            <a:pPr defTabSz="739775" eaLnBrk="0" hangingPunct="0">
              <a:defRPr/>
            </a:pPr>
            <a:r>
              <a:rPr lang="en-US" sz="4000" dirty="0">
                <a:solidFill>
                  <a:srgbClr val="FF3300"/>
                </a:solidFill>
                <a:latin typeface="Wingdings" pitchFamily="2" charset="2"/>
              </a:rPr>
              <a:t></a:t>
            </a:r>
          </a:p>
        </p:txBody>
      </p:sp>
      <p:sp>
        <p:nvSpPr>
          <p:cNvPr id="834578" name="Rectangle 18"/>
          <p:cNvSpPr>
            <a:spLocks noChangeArrowheads="1"/>
          </p:cNvSpPr>
          <p:nvPr/>
        </p:nvSpPr>
        <p:spPr bwMode="auto">
          <a:xfrm flipV="1">
            <a:off x="2557447" y="4871481"/>
            <a:ext cx="3394170" cy="305212"/>
          </a:xfrm>
          <a:prstGeom prst="rect">
            <a:avLst/>
          </a:prstGeom>
          <a:solidFill>
            <a:schemeClr val="accent2">
              <a:lumMod val="20000"/>
              <a:lumOff val="80000"/>
            </a:schemeClr>
          </a:solidFill>
          <a:ln w="19050">
            <a:noFill/>
            <a:miter lim="800000"/>
            <a:headEnd/>
            <a:tailEnd/>
          </a:ln>
          <a:effectLst>
            <a:outerShdw blurRad="50800" dist="38100" algn="l" rotWithShape="0">
              <a:prstClr val="black">
                <a:alpha val="40000"/>
              </a:prstClr>
            </a:outerShdw>
          </a:effectLst>
        </p:spPr>
        <p:txBody>
          <a:bodyPr rot="10800000" wrap="square" lIns="84138" tIns="44450" rIns="84138" bIns="44450">
            <a:spAutoFit/>
          </a:bodyPr>
          <a:lstStyle/>
          <a:p>
            <a:pPr marL="266700" indent="-266700" algn="ctr" defTabSz="709613" eaLnBrk="0" hangingPunct="0">
              <a:lnSpc>
                <a:spcPts val="1700"/>
              </a:lnSpc>
              <a:defRPr/>
            </a:pPr>
            <a:r>
              <a:rPr lang="en-GB" sz="1400" dirty="0">
                <a:solidFill>
                  <a:srgbClr val="004050"/>
                </a:solidFill>
              </a:rPr>
              <a:t>Chaining, using special syntax</a:t>
            </a:r>
            <a:endParaRPr lang="en-US" sz="1400" dirty="0">
              <a:solidFill>
                <a:srgbClr val="004050"/>
              </a:solidFill>
              <a:latin typeface="Courier New" pitchFamily="49" charset="0"/>
            </a:endParaRPr>
          </a:p>
        </p:txBody>
      </p:sp>
      <p:cxnSp>
        <p:nvCxnSpPr>
          <p:cNvPr id="13" name="Straight Arrow Connector 12"/>
          <p:cNvCxnSpPr>
            <a:cxnSpLocks/>
          </p:cNvCxnSpPr>
          <p:nvPr/>
        </p:nvCxnSpPr>
        <p:spPr>
          <a:xfrm flipH="1">
            <a:off x="6736080" y="2772358"/>
            <a:ext cx="1276472" cy="40107"/>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p:cNvCxnSpPr>
          <p:nvPr/>
        </p:nvCxnSpPr>
        <p:spPr>
          <a:xfrm flipH="1">
            <a:off x="6616051" y="3240642"/>
            <a:ext cx="1396501" cy="823358"/>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834564" name="Rectangle 4"/>
          <p:cNvSpPr>
            <a:spLocks noChangeArrowheads="1"/>
          </p:cNvSpPr>
          <p:nvPr/>
        </p:nvSpPr>
        <p:spPr bwMode="auto">
          <a:xfrm>
            <a:off x="8012552" y="2580205"/>
            <a:ext cx="3661288" cy="1320874"/>
          </a:xfrm>
          <a:prstGeom prst="rect">
            <a:avLst/>
          </a:prstGeom>
          <a:solidFill>
            <a:schemeClr val="bg1"/>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Car car1 = </a:t>
            </a:r>
            <a:r>
              <a:rPr lang="en-GB" sz="1600" dirty="0">
                <a:solidFill>
                  <a:srgbClr val="0000C8"/>
                </a:solidFill>
                <a:latin typeface="Lucida Console" pitchFamily="49" charset="0"/>
              </a:rPr>
              <a:t>new </a:t>
            </a:r>
            <a:r>
              <a:rPr lang="en-GB" sz="1600" dirty="0">
                <a:solidFill>
                  <a:srgbClr val="000000"/>
                </a:solidFill>
                <a:latin typeface="Lucida Console" pitchFamily="49" charset="0"/>
              </a:rPr>
              <a:t>Car("BMW",5);</a:t>
            </a:r>
            <a:br>
              <a:rPr lang="en-GB" sz="1600" dirty="0">
                <a:solidFill>
                  <a:srgbClr val="000000"/>
                </a:solidFill>
                <a:latin typeface="Lucida Console" pitchFamily="49" charset="0"/>
              </a:rPr>
            </a:br>
            <a:endParaRPr lang="en-GB" sz="1600" dirty="0">
              <a:solidFill>
                <a:srgbClr val="000000"/>
              </a:solidFill>
              <a:latin typeface="Lucida Console" pitchFamily="49" charset="0"/>
            </a:endParaRPr>
          </a:p>
          <a:p>
            <a:pPr defTabSz="739775" eaLnBrk="0" hangingPunct="0">
              <a:tabLst>
                <a:tab pos="341313" algn="l"/>
                <a:tab pos="690563" algn="l"/>
                <a:tab pos="1030288" algn="l"/>
                <a:tab pos="1371600" algn="l"/>
              </a:tabLst>
              <a:defRPr/>
            </a:pPr>
            <a:r>
              <a:rPr lang="en-GB" sz="1600" dirty="0">
                <a:solidFill>
                  <a:srgbClr val="000000"/>
                </a:solidFill>
                <a:latin typeface="Lucida Console" pitchFamily="49" charset="0"/>
              </a:rPr>
              <a:t>Car car2 = </a:t>
            </a:r>
            <a:r>
              <a:rPr lang="en-GB" sz="1600" dirty="0">
                <a:solidFill>
                  <a:srgbClr val="0000C8"/>
                </a:solidFill>
                <a:latin typeface="Lucida Console" pitchFamily="49" charset="0"/>
              </a:rPr>
              <a:t>new</a:t>
            </a:r>
            <a:r>
              <a:rPr lang="en-GB" sz="1600" dirty="0">
                <a:solidFill>
                  <a:srgbClr val="000000"/>
                </a:solidFill>
                <a:latin typeface="Lucida Console" pitchFamily="49" charset="0"/>
              </a:rPr>
              <a:t> Car("BMW");</a:t>
            </a:r>
          </a:p>
          <a:p>
            <a:pPr defTabSz="739775" eaLnBrk="0" hangingPunct="0">
              <a:tabLst>
                <a:tab pos="341313" algn="l"/>
                <a:tab pos="690563" algn="l"/>
                <a:tab pos="1030288" algn="l"/>
                <a:tab pos="1371600" algn="l"/>
              </a:tabLst>
              <a:defRPr/>
            </a:pPr>
            <a:br>
              <a:rPr lang="en-GB" sz="1600" dirty="0">
                <a:solidFill>
                  <a:srgbClr val="000000"/>
                </a:solidFill>
                <a:latin typeface="Lucida Console" pitchFamily="49" charset="0"/>
              </a:rPr>
            </a:br>
            <a:r>
              <a:rPr lang="en-GB" sz="1600" dirty="0">
                <a:solidFill>
                  <a:srgbClr val="000000"/>
                </a:solidFill>
                <a:latin typeface="Lucida Console" pitchFamily="49" charset="0"/>
              </a:rPr>
              <a:t>Car car3 = </a:t>
            </a:r>
            <a:r>
              <a:rPr lang="en-GB" sz="1600" dirty="0">
                <a:solidFill>
                  <a:srgbClr val="0000C8"/>
                </a:solidFill>
                <a:latin typeface="Lucida Console" pitchFamily="49" charset="0"/>
              </a:rPr>
              <a:t>new</a:t>
            </a:r>
            <a:r>
              <a:rPr lang="en-GB" sz="1600" dirty="0">
                <a:solidFill>
                  <a:srgbClr val="000000"/>
                </a:solidFill>
                <a:latin typeface="Lucida Console" pitchFamily="49" charset="0"/>
              </a:rPr>
              <a:t> Car(); </a:t>
            </a:r>
            <a:endParaRPr lang="en-GB" sz="1600" dirty="0">
              <a:solidFill>
                <a:srgbClr val="008000"/>
              </a:solidFill>
              <a:latin typeface="Lucida Console" pitchFamily="49" charset="0"/>
            </a:endParaRPr>
          </a:p>
        </p:txBody>
      </p:sp>
    </p:spTree>
    <p:extLst>
      <p:ext uri="{BB962C8B-B14F-4D97-AF65-F5344CB8AC3E}">
        <p14:creationId xmlns:p14="http://schemas.microsoft.com/office/powerpoint/2010/main" val="2096432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A6DE54ED-704B-0735-C5EA-342A5A2612CB}"/>
              </a:ext>
            </a:extLst>
          </p:cNvPr>
          <p:cNvSpPr>
            <a:spLocks noChangeArrowheads="1"/>
          </p:cNvSpPr>
          <p:nvPr/>
        </p:nvSpPr>
        <p:spPr bwMode="auto">
          <a:xfrm>
            <a:off x="762923" y="1478135"/>
            <a:ext cx="7131397" cy="2305759"/>
          </a:xfrm>
          <a:prstGeom prst="rect">
            <a:avLst/>
          </a:prstGeom>
          <a:solidFill>
            <a:schemeClr val="accent5">
              <a:lumMod val="20000"/>
              <a:lumOff val="80000"/>
            </a:schemeClr>
          </a:solidFill>
          <a:ln w="19050">
            <a:noFill/>
            <a:miter lim="800000"/>
            <a:headEnd/>
            <a:tailEnd/>
          </a:ln>
          <a:effectLst>
            <a:outerShdw blurRad="50800" dist="38100" algn="l" rotWithShape="0">
              <a:prstClr val="black">
                <a:alpha val="40000"/>
              </a:prstClr>
            </a:outerShdw>
          </a:effectLst>
        </p:spPr>
        <p:txBody>
          <a:bodyPr wrap="square" lIns="90488" tIns="44450" rIns="90488" bIns="44450">
            <a:spAutoFit/>
          </a:bodyPr>
          <a:lstStyle/>
          <a:p>
            <a:r>
              <a:rPr lang="en-GB" sz="1600" b="1" dirty="0">
                <a:solidFill>
                  <a:srgbClr val="7F0055"/>
                </a:solidFill>
                <a:latin typeface="Lucida Console" panose="020B0609040504020204" pitchFamily="49" charset="0"/>
              </a:rPr>
              <a:t>public</a:t>
            </a:r>
            <a:r>
              <a:rPr lang="en-GB" sz="1600" b="1" dirty="0">
                <a:solidFill>
                  <a:srgbClr val="000000"/>
                </a:solidFill>
                <a:latin typeface="Lucida Console" panose="020B0609040504020204" pitchFamily="49" charset="0"/>
              </a:rPr>
              <a:t> Car </a:t>
            </a:r>
            <a:r>
              <a:rPr lang="en-GB" sz="1600" b="1" dirty="0" err="1">
                <a:solidFill>
                  <a:srgbClr val="000000"/>
                </a:solidFill>
                <a:latin typeface="Lucida Console" panose="020B0609040504020204" pitchFamily="49" charset="0"/>
              </a:rPr>
              <a:t>getPoolCar</a:t>
            </a:r>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	Car </a:t>
            </a:r>
            <a:r>
              <a:rPr lang="en-GB" sz="1600" b="1" dirty="0" err="1">
                <a:solidFill>
                  <a:srgbClr val="6A3E3E"/>
                </a:solidFill>
                <a:latin typeface="Lucida Console" panose="020B0609040504020204" pitchFamily="49" charset="0"/>
              </a:rPr>
              <a:t>aCar</a:t>
            </a:r>
            <a:r>
              <a:rPr lang="en-GB" sz="1600" b="1" dirty="0">
                <a:solidFill>
                  <a:srgbClr val="000000"/>
                </a:solidFill>
                <a:latin typeface="Lucida Console" panose="020B0609040504020204" pitchFamily="49" charset="0"/>
              </a:rPr>
              <a:t> = </a:t>
            </a:r>
            <a:r>
              <a:rPr lang="en-GB" sz="1600" b="1" dirty="0">
                <a:solidFill>
                  <a:srgbClr val="7F0055"/>
                </a:solidFill>
                <a:latin typeface="Lucida Console" panose="020B0609040504020204" pitchFamily="49" charset="0"/>
              </a:rPr>
              <a:t>null</a:t>
            </a:r>
            <a:r>
              <a:rPr lang="en-GB" sz="1600" b="1" dirty="0">
                <a:solidFill>
                  <a:srgbClr val="000000"/>
                </a:solidFill>
                <a:latin typeface="Lucida Console" panose="020B0609040504020204" pitchFamily="49" charset="0"/>
              </a:rPr>
              <a:t>;</a:t>
            </a:r>
          </a:p>
          <a:p>
            <a:br>
              <a:rPr lang="en-GB" sz="1600" b="1" dirty="0">
                <a:solidFill>
                  <a:srgbClr val="3F7F5F"/>
                </a:solidFill>
                <a:latin typeface="Lucida Console" panose="020B0609040504020204" pitchFamily="49" charset="0"/>
              </a:rPr>
            </a:br>
            <a:r>
              <a:rPr lang="en-GB" sz="1600" b="1" dirty="0">
                <a:solidFill>
                  <a:srgbClr val="3F7F5F"/>
                </a:solidFill>
                <a:latin typeface="Lucida Console" panose="020B0609040504020204" pitchFamily="49" charset="0"/>
              </a:rPr>
              <a:t>	// attempt to get a Car </a:t>
            </a:r>
            <a:br>
              <a:rPr lang="en-GB" sz="1600" b="1" dirty="0">
                <a:solidFill>
                  <a:srgbClr val="3F7F5F"/>
                </a:solidFill>
                <a:latin typeface="Lucida Console" panose="020B0609040504020204" pitchFamily="49" charset="0"/>
              </a:rPr>
            </a:br>
            <a:r>
              <a:rPr lang="en-GB" sz="1600" b="1" dirty="0">
                <a:solidFill>
                  <a:srgbClr val="3F7F5F"/>
                </a:solidFill>
                <a:latin typeface="Lucida Console" panose="020B0609040504020204" pitchFamily="49" charset="0"/>
              </a:rPr>
              <a:t>	   from a pool of cars</a:t>
            </a:r>
            <a:br>
              <a:rPr lang="en-GB" sz="1600" b="1" dirty="0">
                <a:solidFill>
                  <a:srgbClr val="3F7F5F"/>
                </a:solidFill>
                <a:latin typeface="Lucida Console" panose="020B0609040504020204" pitchFamily="49" charset="0"/>
              </a:rPr>
            </a:br>
            <a:endParaRPr lang="en-GB" sz="1600" b="1" dirty="0">
              <a:solidFill>
                <a:srgbClr val="3F7F5F"/>
              </a:solidFill>
              <a:latin typeface="Lucida Console" panose="020B0609040504020204" pitchFamily="49" charset="0"/>
            </a:endParaRPr>
          </a:p>
          <a:p>
            <a:endParaRPr lang="en-GB" sz="1600" b="1" dirty="0">
              <a:solidFill>
                <a:srgbClr val="7F0055"/>
              </a:solidFill>
              <a:latin typeface="Lucida Console" panose="020B0609040504020204" pitchFamily="49" charset="0"/>
            </a:endParaRPr>
          </a:p>
          <a:p>
            <a:r>
              <a:rPr lang="en-GB" sz="1600" b="1" dirty="0">
                <a:solidFill>
                  <a:srgbClr val="7F0055"/>
                </a:solidFill>
                <a:latin typeface="Lucida Console" panose="020B0609040504020204" pitchFamily="49" charset="0"/>
              </a:rPr>
              <a:t>	</a:t>
            </a:r>
            <a:r>
              <a:rPr lang="en-GB" sz="1600" b="1" dirty="0">
                <a:latin typeface="Lucida Console" panose="020B0609040504020204" pitchFamily="49" charset="0"/>
              </a:rPr>
              <a:t>return</a:t>
            </a:r>
            <a:r>
              <a:rPr lang="en-GB" sz="1600" b="1" dirty="0">
                <a:solidFill>
                  <a:srgbClr val="000000"/>
                </a:solidFill>
                <a:latin typeface="Lucida Console" panose="020B0609040504020204" pitchFamily="49" charset="0"/>
              </a:rPr>
              <a:t> </a:t>
            </a:r>
            <a:r>
              <a:rPr lang="en-GB" sz="1600" b="1" dirty="0" err="1">
                <a:solidFill>
                  <a:srgbClr val="6A3E3E"/>
                </a:solidFill>
                <a:latin typeface="Lucida Console" panose="020B0609040504020204" pitchFamily="49" charset="0"/>
              </a:rPr>
              <a:t>aCar</a:t>
            </a:r>
            <a:r>
              <a:rPr lang="en-GB" sz="1600" b="1" dirty="0">
                <a:solidFill>
                  <a:srgbClr val="000000"/>
                </a:solidFill>
                <a:latin typeface="Lucida Console" panose="020B0609040504020204" pitchFamily="49" charset="0"/>
              </a:rPr>
              <a:t>;</a:t>
            </a:r>
          </a:p>
          <a:p>
            <a:r>
              <a:rPr lang="en-GB" sz="1600" b="1" dirty="0">
                <a:solidFill>
                  <a:srgbClr val="000000"/>
                </a:solidFill>
                <a:latin typeface="Lucida Console" panose="020B0609040504020204" pitchFamily="49" charset="0"/>
              </a:rPr>
              <a:t>}</a:t>
            </a:r>
            <a:endParaRPr lang="en-GB" sz="1600" b="1" dirty="0">
              <a:latin typeface="Lucida Console" panose="020B0609040504020204" pitchFamily="49" charset="0"/>
            </a:endParaRPr>
          </a:p>
        </p:txBody>
      </p:sp>
      <p:sp>
        <p:nvSpPr>
          <p:cNvPr id="17" name="Rectangle 3">
            <a:extLst>
              <a:ext uri="{FF2B5EF4-FFF2-40B4-BE49-F238E27FC236}">
                <a16:creationId xmlns:a16="http://schemas.microsoft.com/office/drawing/2014/main" id="{7FF5654E-F863-139F-59F4-325D822163F2}"/>
              </a:ext>
            </a:extLst>
          </p:cNvPr>
          <p:cNvSpPr>
            <a:spLocks noGrp="1" noChangeArrowheads="1"/>
          </p:cNvSpPr>
          <p:nvPr>
            <p:ph type="title"/>
          </p:nvPr>
        </p:nvSpPr>
        <p:spPr>
          <a:xfrm>
            <a:off x="339971" y="562058"/>
            <a:ext cx="11677858" cy="805001"/>
          </a:xfrm>
        </p:spPr>
        <p:txBody>
          <a:bodyPr/>
          <a:lstStyle/>
          <a:p>
            <a:pPr eaLnBrk="1" hangingPunct="1"/>
            <a:r>
              <a:rPr lang="en-GB" dirty="0"/>
              <a:t>The null Reference</a:t>
            </a:r>
          </a:p>
        </p:txBody>
      </p:sp>
      <p:sp>
        <p:nvSpPr>
          <p:cNvPr id="18" name="Rectangle 17">
            <a:extLst>
              <a:ext uri="{FF2B5EF4-FFF2-40B4-BE49-F238E27FC236}">
                <a16:creationId xmlns:a16="http://schemas.microsoft.com/office/drawing/2014/main" id="{E036D0EB-9EE2-2028-08F2-40B75F6FD654}"/>
              </a:ext>
            </a:extLst>
          </p:cNvPr>
          <p:cNvSpPr/>
          <p:nvPr/>
        </p:nvSpPr>
        <p:spPr>
          <a:xfrm>
            <a:off x="762923" y="3794011"/>
            <a:ext cx="7131397" cy="2554545"/>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endParaRPr lang="en-GB" sz="1600" b="1" dirty="0">
              <a:solidFill>
                <a:srgbClr val="7F0055"/>
              </a:solidFill>
              <a:latin typeface="Lucida Console" panose="020B0609040504020204" pitchFamily="49" charset="0"/>
            </a:endParaRPr>
          </a:p>
          <a:p>
            <a:r>
              <a:rPr lang="en-GB" sz="1600" b="1" dirty="0">
                <a:solidFill>
                  <a:srgbClr val="7F0055"/>
                </a:solidFill>
                <a:latin typeface="Lucida Console" panose="020B0609040504020204" pitchFamily="49" charset="0"/>
              </a:rPr>
              <a:t>public</a:t>
            </a:r>
            <a:r>
              <a:rPr lang="en-GB" sz="1600" b="1" dirty="0">
                <a:solidFill>
                  <a:srgbClr val="000000"/>
                </a:solidFill>
                <a:latin typeface="Lucida Console" panose="020B0609040504020204" pitchFamily="49" charset="0"/>
              </a:rPr>
              <a:t> </a:t>
            </a:r>
            <a:r>
              <a:rPr lang="en-GB" sz="1600" b="1" dirty="0">
                <a:solidFill>
                  <a:srgbClr val="7F0055"/>
                </a:solidFill>
                <a:latin typeface="Lucida Console" panose="020B0609040504020204" pitchFamily="49" charset="0"/>
              </a:rPr>
              <a:t>void</a:t>
            </a:r>
            <a:r>
              <a:rPr lang="en-GB" sz="1600" b="1" dirty="0">
                <a:solidFill>
                  <a:srgbClr val="000000"/>
                </a:solidFill>
                <a:latin typeface="Lucida Console" panose="020B0609040504020204" pitchFamily="49" charset="0"/>
              </a:rPr>
              <a:t> </a:t>
            </a:r>
            <a:r>
              <a:rPr lang="en-GB" sz="1600" b="1" dirty="0" err="1">
                <a:solidFill>
                  <a:srgbClr val="000000"/>
                </a:solidFill>
                <a:latin typeface="Lucida Console" panose="020B0609040504020204" pitchFamily="49" charset="0"/>
              </a:rPr>
              <a:t>hireCar</a:t>
            </a:r>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	Car </a:t>
            </a:r>
            <a:r>
              <a:rPr lang="en-GB" sz="1600" b="1" dirty="0" err="1">
                <a:solidFill>
                  <a:srgbClr val="6A3E3E"/>
                </a:solidFill>
                <a:latin typeface="Lucida Console" panose="020B0609040504020204" pitchFamily="49" charset="0"/>
              </a:rPr>
              <a:t>myCar</a:t>
            </a:r>
            <a:r>
              <a:rPr lang="en-GB" sz="1600" b="1" dirty="0">
                <a:solidFill>
                  <a:srgbClr val="000000"/>
                </a:solidFill>
                <a:latin typeface="Lucida Console" panose="020B0609040504020204" pitchFamily="49" charset="0"/>
              </a:rPr>
              <a:t> = </a:t>
            </a:r>
            <a:r>
              <a:rPr lang="en-GB" sz="1600" b="1" dirty="0" err="1">
                <a:solidFill>
                  <a:srgbClr val="000000"/>
                </a:solidFill>
                <a:latin typeface="Lucida Console" panose="020B0609040504020204" pitchFamily="49" charset="0"/>
              </a:rPr>
              <a:t>getPoolCar</a:t>
            </a:r>
            <a:r>
              <a:rPr lang="en-GB" sz="1600" b="1" dirty="0">
                <a:solidFill>
                  <a:srgbClr val="000000"/>
                </a:solidFill>
                <a:latin typeface="Lucida Console" panose="020B0609040504020204" pitchFamily="49" charset="0"/>
              </a:rPr>
              <a:t>();</a:t>
            </a:r>
          </a:p>
          <a:p>
            <a:endParaRPr lang="en-GB" sz="1600" b="1" dirty="0">
              <a:latin typeface="Lucida Console" panose="020B0609040504020204" pitchFamily="49" charset="0"/>
            </a:endParaRPr>
          </a:p>
          <a:p>
            <a:r>
              <a:rPr lang="en-GB" sz="1600" b="1" dirty="0">
                <a:solidFill>
                  <a:srgbClr val="7F0055"/>
                </a:solidFill>
                <a:latin typeface="Lucida Console" panose="020B0609040504020204" pitchFamily="49" charset="0"/>
              </a:rPr>
              <a:t>	if</a:t>
            </a:r>
            <a:r>
              <a:rPr lang="en-GB" sz="1600" b="1" dirty="0">
                <a:solidFill>
                  <a:srgbClr val="000000"/>
                </a:solidFill>
                <a:latin typeface="Lucida Console" panose="020B0609040504020204" pitchFamily="49" charset="0"/>
              </a:rPr>
              <a:t> (</a:t>
            </a:r>
            <a:r>
              <a:rPr lang="en-GB" sz="1600" b="1" dirty="0" err="1">
                <a:solidFill>
                  <a:srgbClr val="6A3E3E"/>
                </a:solidFill>
                <a:latin typeface="Lucida Console" panose="020B0609040504020204" pitchFamily="49" charset="0"/>
              </a:rPr>
              <a:t>myCar</a:t>
            </a:r>
            <a:r>
              <a:rPr lang="en-GB" sz="1600" b="1" dirty="0">
                <a:solidFill>
                  <a:srgbClr val="000000"/>
                </a:solidFill>
                <a:latin typeface="Lucida Console" panose="020B0609040504020204" pitchFamily="49" charset="0"/>
              </a:rPr>
              <a:t> != </a:t>
            </a:r>
            <a:r>
              <a:rPr lang="en-GB" sz="1600" b="1" dirty="0">
                <a:solidFill>
                  <a:srgbClr val="7F0055"/>
                </a:solidFill>
                <a:latin typeface="Lucida Console" panose="020B0609040504020204" pitchFamily="49" charset="0"/>
              </a:rPr>
              <a:t>null</a:t>
            </a:r>
            <a:r>
              <a:rPr lang="en-GB" sz="1600" b="1" dirty="0">
                <a:solidFill>
                  <a:srgbClr val="000000"/>
                </a:solidFill>
                <a:latin typeface="Lucida Console" panose="020B0609040504020204" pitchFamily="49" charset="0"/>
              </a:rPr>
              <a:t>) {</a:t>
            </a:r>
          </a:p>
          <a:p>
            <a:r>
              <a:rPr lang="en-GB" sz="1600" b="1" dirty="0">
                <a:solidFill>
                  <a:srgbClr val="3F7F5F"/>
                </a:solidFill>
                <a:latin typeface="Lucida Console" panose="020B0609040504020204" pitchFamily="49" charset="0"/>
              </a:rPr>
              <a:t>		// Drive the car away</a:t>
            </a:r>
          </a:p>
          <a:p>
            <a:r>
              <a:rPr lang="en-GB" sz="1600" b="1" dirty="0">
                <a:solidFill>
                  <a:srgbClr val="000000"/>
                </a:solidFill>
                <a:latin typeface="Lucida Console" panose="020B0609040504020204" pitchFamily="49" charset="0"/>
              </a:rPr>
              <a:t>	} </a:t>
            </a:r>
            <a:r>
              <a:rPr lang="en-GB" sz="1600" b="1" dirty="0">
                <a:solidFill>
                  <a:srgbClr val="7F0055"/>
                </a:solidFill>
                <a:latin typeface="Lucida Console" panose="020B0609040504020204" pitchFamily="49" charset="0"/>
              </a:rPr>
              <a:t>else</a:t>
            </a:r>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		</a:t>
            </a:r>
            <a:r>
              <a:rPr lang="en-GB" sz="1600" b="1" dirty="0">
                <a:solidFill>
                  <a:srgbClr val="3F7F5F"/>
                </a:solidFill>
                <a:latin typeface="Lucida Console" panose="020B0609040504020204" pitchFamily="49" charset="0"/>
              </a:rPr>
              <a:t>// No car available</a:t>
            </a:r>
          </a:p>
          <a:p>
            <a:r>
              <a:rPr lang="en-GB" sz="1600" b="1" dirty="0">
                <a:solidFill>
                  <a:srgbClr val="000000"/>
                </a:solidFill>
                <a:latin typeface="Lucida Console" panose="020B0609040504020204" pitchFamily="49" charset="0"/>
              </a:rPr>
              <a:t>	}</a:t>
            </a:r>
          </a:p>
          <a:p>
            <a:r>
              <a:rPr lang="en-GB" sz="1600" b="1" dirty="0">
                <a:solidFill>
                  <a:srgbClr val="000000"/>
                </a:solidFill>
                <a:latin typeface="Lucida Console" panose="020B0609040504020204" pitchFamily="49" charset="0"/>
              </a:rPr>
              <a:t>}</a:t>
            </a:r>
            <a:endParaRPr lang="en-GB" sz="1600" b="1" dirty="0">
              <a:latin typeface="Lucida Console" panose="020B0609040504020204" pitchFamily="49" charset="0"/>
            </a:endParaRPr>
          </a:p>
        </p:txBody>
      </p:sp>
      <p:sp>
        <p:nvSpPr>
          <p:cNvPr id="19" name="Rounded Rectangular Callout 1">
            <a:extLst>
              <a:ext uri="{FF2B5EF4-FFF2-40B4-BE49-F238E27FC236}">
                <a16:creationId xmlns:a16="http://schemas.microsoft.com/office/drawing/2014/main" id="{BAF00444-E115-C35D-C2F3-15EEE58D98A6}"/>
              </a:ext>
            </a:extLst>
          </p:cNvPr>
          <p:cNvSpPr/>
          <p:nvPr/>
        </p:nvSpPr>
        <p:spPr>
          <a:xfrm>
            <a:off x="8046209" y="4373145"/>
            <a:ext cx="3027268" cy="888275"/>
          </a:xfrm>
          <a:prstGeom prst="wedgeRoundRectCallout">
            <a:avLst>
              <a:gd name="adj1" fmla="val -55134"/>
              <a:gd name="adj2" fmla="val -14167"/>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b="1" dirty="0">
                <a:solidFill>
                  <a:schemeClr val="bg1"/>
                </a:solidFill>
              </a:rPr>
              <a:t>Can compare an object reference with null</a:t>
            </a:r>
          </a:p>
        </p:txBody>
      </p:sp>
      <p:sp>
        <p:nvSpPr>
          <p:cNvPr id="20" name="Rounded Rectangular Callout 3">
            <a:extLst>
              <a:ext uri="{FF2B5EF4-FFF2-40B4-BE49-F238E27FC236}">
                <a16:creationId xmlns:a16="http://schemas.microsoft.com/office/drawing/2014/main" id="{894AA547-8DE5-D079-C130-B8589275DA44}"/>
              </a:ext>
            </a:extLst>
          </p:cNvPr>
          <p:cNvSpPr/>
          <p:nvPr/>
        </p:nvSpPr>
        <p:spPr>
          <a:xfrm>
            <a:off x="8127489" y="2192486"/>
            <a:ext cx="2945988" cy="805001"/>
          </a:xfrm>
          <a:prstGeom prst="wedgeRoundRectCallout">
            <a:avLst>
              <a:gd name="adj1" fmla="val -57580"/>
              <a:gd name="adj2" fmla="val -15763"/>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600" b="1" dirty="0" err="1">
                <a:solidFill>
                  <a:schemeClr val="bg1"/>
                </a:solidFill>
              </a:rPr>
              <a:t>aCar</a:t>
            </a:r>
            <a:r>
              <a:rPr lang="en-GB" sz="1600" dirty="0"/>
              <a:t> </a:t>
            </a:r>
            <a:r>
              <a:rPr lang="en-GB" sz="1600" b="1" dirty="0"/>
              <a:t>may not reference an object</a:t>
            </a:r>
          </a:p>
        </p:txBody>
      </p:sp>
      <p:grpSp>
        <p:nvGrpSpPr>
          <p:cNvPr id="26" name="Group 25">
            <a:extLst>
              <a:ext uri="{FF2B5EF4-FFF2-40B4-BE49-F238E27FC236}">
                <a16:creationId xmlns:a16="http://schemas.microsoft.com/office/drawing/2014/main" id="{CD6C07AC-05D9-269A-7379-4AD549FCAF05}"/>
              </a:ext>
            </a:extLst>
          </p:cNvPr>
          <p:cNvGrpSpPr/>
          <p:nvPr/>
        </p:nvGrpSpPr>
        <p:grpSpPr>
          <a:xfrm>
            <a:off x="4843663" y="2136698"/>
            <a:ext cx="2883862" cy="721501"/>
            <a:chOff x="4081663" y="2309418"/>
            <a:chExt cx="2883862" cy="721501"/>
          </a:xfrm>
        </p:grpSpPr>
        <p:pic>
          <p:nvPicPr>
            <p:cNvPr id="21" name="Graphic 20" descr="Car outline">
              <a:extLst>
                <a:ext uri="{FF2B5EF4-FFF2-40B4-BE49-F238E27FC236}">
                  <a16:creationId xmlns:a16="http://schemas.microsoft.com/office/drawing/2014/main" id="{2A040DAA-2FA8-FFF2-3869-6CFB483552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6666" y="2377174"/>
              <a:ext cx="718859" cy="653745"/>
            </a:xfrm>
            <a:prstGeom prst="rect">
              <a:avLst/>
            </a:prstGeom>
          </p:spPr>
        </p:pic>
        <p:pic>
          <p:nvPicPr>
            <p:cNvPr id="22" name="Graphic 21" descr="Convertible with solid fill">
              <a:extLst>
                <a:ext uri="{FF2B5EF4-FFF2-40B4-BE49-F238E27FC236}">
                  <a16:creationId xmlns:a16="http://schemas.microsoft.com/office/drawing/2014/main" id="{1B86493F-2C8E-1FBC-1996-9716CD2B8D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81663" y="2309418"/>
              <a:ext cx="718859" cy="653745"/>
            </a:xfrm>
            <a:prstGeom prst="rect">
              <a:avLst/>
            </a:prstGeom>
          </p:spPr>
        </p:pic>
        <p:pic>
          <p:nvPicPr>
            <p:cNvPr id="23" name="Graphic 22" descr="Car with solid fill">
              <a:extLst>
                <a:ext uri="{FF2B5EF4-FFF2-40B4-BE49-F238E27FC236}">
                  <a16:creationId xmlns:a16="http://schemas.microsoft.com/office/drawing/2014/main" id="{1CC29098-CC5D-47EA-6FEC-6359014C2C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27807" y="2363775"/>
              <a:ext cx="718859" cy="653745"/>
            </a:xfrm>
            <a:prstGeom prst="rect">
              <a:avLst/>
            </a:prstGeom>
          </p:spPr>
        </p:pic>
        <p:pic>
          <p:nvPicPr>
            <p:cNvPr id="24" name="Graphic 23" descr="Electric car with solid fill">
              <a:extLst>
                <a:ext uri="{FF2B5EF4-FFF2-40B4-BE49-F238E27FC236}">
                  <a16:creationId xmlns:a16="http://schemas.microsoft.com/office/drawing/2014/main" id="{138FBEDE-276F-9205-BC65-8E0452CAA3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3099" y="2309418"/>
              <a:ext cx="718859" cy="653745"/>
            </a:xfrm>
            <a:prstGeom prst="rect">
              <a:avLst/>
            </a:prstGeom>
          </p:spPr>
        </p:pic>
      </p:grpSp>
    </p:spTree>
    <p:extLst>
      <p:ext uri="{BB962C8B-B14F-4D97-AF65-F5344CB8AC3E}">
        <p14:creationId xmlns:p14="http://schemas.microsoft.com/office/powerpoint/2010/main" val="226235873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10A2E5-A3AA-7BE3-7C87-983A58C15C46}"/>
              </a:ext>
            </a:extLst>
          </p:cNvPr>
          <p:cNvSpPr>
            <a:spLocks noGrp="1"/>
          </p:cNvSpPr>
          <p:nvPr>
            <p:ph type="ctrTitle"/>
          </p:nvPr>
        </p:nvSpPr>
        <p:spPr/>
        <p:txBody>
          <a:bodyPr/>
          <a:lstStyle/>
          <a:p>
            <a:r>
              <a:rPr lang="en-GB" dirty="0"/>
              <a:t>Object Oriented programming</a:t>
            </a:r>
            <a:endParaRPr lang="en-US" dirty="0"/>
          </a:p>
        </p:txBody>
      </p:sp>
      <p:sp>
        <p:nvSpPr>
          <p:cNvPr id="3" name="Subtitle 2">
            <a:extLst>
              <a:ext uri="{FF2B5EF4-FFF2-40B4-BE49-F238E27FC236}">
                <a16:creationId xmlns:a16="http://schemas.microsoft.com/office/drawing/2014/main" id="{52534D79-CFC0-C4F4-AD12-F13DBCAB1A97}"/>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1003932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What is a </a:t>
            </a:r>
            <a:r>
              <a:rPr lang="en-GB" dirty="0">
                <a:solidFill>
                  <a:schemeClr val="accent1">
                    <a:lumMod val="75000"/>
                    <a:lumOff val="25000"/>
                  </a:schemeClr>
                </a:solidFill>
              </a:rPr>
              <a:t>struct</a:t>
            </a:r>
            <a:r>
              <a:rPr lang="en-GB" dirty="0"/>
              <a:t> ?</a:t>
            </a:r>
            <a:endParaRPr lang="en-GB" dirty="0">
              <a:solidFill>
                <a:schemeClr val="accent1">
                  <a:lumMod val="75000"/>
                  <a:lumOff val="25000"/>
                </a:schemeClr>
              </a:solidFill>
            </a:endParaRPr>
          </a:p>
        </p:txBody>
      </p:sp>
      <p:sp>
        <p:nvSpPr>
          <p:cNvPr id="3" name="Content Placeholder 2"/>
          <p:cNvSpPr>
            <a:spLocks noGrp="1"/>
          </p:cNvSpPr>
          <p:nvPr>
            <p:ph idx="1"/>
          </p:nvPr>
        </p:nvSpPr>
        <p:spPr/>
        <p:txBody>
          <a:bodyPr vert="horz" lIns="0" tIns="0" rIns="0" bIns="0" rtlCol="0" anchor="t" anchorCtr="0">
            <a:noAutofit/>
          </a:bodyPr>
          <a:lstStyle/>
          <a:p>
            <a:r>
              <a:rPr lang="en-GB" sz="1600" b="1" dirty="0"/>
              <a:t>A struct is mainly used to package small number of other </a:t>
            </a:r>
            <a:r>
              <a:rPr lang="en-GB" sz="1600" b="1" dirty="0">
                <a:solidFill>
                  <a:schemeClr val="tx1">
                    <a:lumMod val="75000"/>
                    <a:lumOff val="25000"/>
                  </a:schemeClr>
                </a:solidFill>
              </a:rPr>
              <a:t>Value types </a:t>
            </a:r>
            <a:r>
              <a:rPr lang="en-GB" sz="1600" b="1" dirty="0"/>
              <a:t>together</a:t>
            </a:r>
            <a:endParaRPr lang="en-GB" sz="1600" dirty="0"/>
          </a:p>
          <a:p>
            <a:pPr marL="342900" indent="-342900">
              <a:buFont typeface="Arial" panose="020B0604020202020204" pitchFamily="34" charset="0"/>
              <a:buChar char="•"/>
            </a:pPr>
            <a:r>
              <a:rPr lang="en-GB" sz="1600" dirty="0"/>
              <a:t>Can be instantiated without using the </a:t>
            </a:r>
            <a:r>
              <a:rPr lang="en-GB" sz="1600" b="1" dirty="0">
                <a:solidFill>
                  <a:schemeClr val="accent1">
                    <a:lumMod val="75000"/>
                    <a:lumOff val="25000"/>
                  </a:schemeClr>
                </a:solidFill>
              </a:rPr>
              <a:t>new </a:t>
            </a:r>
            <a:r>
              <a:rPr lang="en-GB" sz="1600" dirty="0"/>
              <a:t>keyword. </a:t>
            </a:r>
          </a:p>
          <a:p>
            <a:pPr marL="342900" indent="-342900">
              <a:buFont typeface="Arial" panose="020B0604020202020204" pitchFamily="34" charset="0"/>
              <a:buChar char="•"/>
            </a:pPr>
            <a:r>
              <a:rPr lang="en-GB" sz="1600" dirty="0"/>
              <a:t>Can declare constructors with parameters but the </a:t>
            </a:r>
            <a:r>
              <a:rPr lang="en-GB" sz="1600" b="1" dirty="0"/>
              <a:t>default one will always remain</a:t>
            </a:r>
            <a:r>
              <a:rPr lang="en-GB" sz="1600" dirty="0"/>
              <a:t>!</a:t>
            </a:r>
          </a:p>
          <a:p>
            <a:pPr marL="342900" indent="-342900">
              <a:buFont typeface="Arial" panose="020B0604020202020204" pitchFamily="34" charset="0"/>
              <a:buChar char="•"/>
            </a:pPr>
            <a:r>
              <a:rPr lang="en-GB" sz="1600" dirty="0"/>
              <a:t>Can have fields, properties and methods just like classes</a:t>
            </a:r>
          </a:p>
          <a:p>
            <a:pPr marL="342900" indent="-342900">
              <a:buFont typeface="Arial" panose="020B0604020202020204" pitchFamily="34" charset="0"/>
              <a:buChar char="•"/>
            </a:pPr>
            <a:r>
              <a:rPr lang="en-GB" sz="1600" dirty="0"/>
              <a:t>Cannot inherit from another</a:t>
            </a:r>
            <a:r>
              <a:rPr lang="en-GB" sz="1600" b="1" dirty="0"/>
              <a:t> struct</a:t>
            </a:r>
            <a:r>
              <a:rPr lang="en-GB" sz="1600" dirty="0"/>
              <a:t> or class (</a:t>
            </a:r>
            <a:r>
              <a:rPr lang="en-GB" sz="1600" b="1" dirty="0"/>
              <a:t>no OO</a:t>
            </a:r>
            <a:r>
              <a:rPr lang="en-GB" sz="1600" dirty="0"/>
              <a:t>!)</a:t>
            </a:r>
          </a:p>
          <a:p>
            <a:pPr marL="342900" indent="-342900">
              <a:buFont typeface="Arial" panose="020B0604020202020204" pitchFamily="34" charset="0"/>
              <a:buChar char="•"/>
            </a:pPr>
            <a:endParaRPr lang="en-GB" sz="1600" dirty="0"/>
          </a:p>
        </p:txBody>
      </p:sp>
      <p:sp>
        <p:nvSpPr>
          <p:cNvPr id="6" name="Content Placeholder 2">
            <a:extLst>
              <a:ext uri="{FF2B5EF4-FFF2-40B4-BE49-F238E27FC236}">
                <a16:creationId xmlns:a16="http://schemas.microsoft.com/office/drawing/2014/main" id="{A9B126D3-0862-1129-B548-4B7F9DD6787F}"/>
              </a:ext>
            </a:extLst>
          </p:cNvPr>
          <p:cNvSpPr txBox="1">
            <a:spLocks/>
          </p:cNvSpPr>
          <p:nvPr/>
        </p:nvSpPr>
        <p:spPr>
          <a:xfrm>
            <a:off x="341550" y="3312159"/>
            <a:ext cx="11516239" cy="97536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dirty="0"/>
              <a:t>Microsoft has defined many structs such as </a:t>
            </a:r>
            <a:r>
              <a:rPr lang="en-GB" sz="1600" b="1" dirty="0"/>
              <a:t>int </a:t>
            </a:r>
            <a:r>
              <a:rPr lang="en-GB" sz="1600" dirty="0"/>
              <a:t>and </a:t>
            </a:r>
            <a:r>
              <a:rPr lang="en-GB" sz="1600" b="1" dirty="0"/>
              <a:t>double </a:t>
            </a:r>
            <a:r>
              <a:rPr lang="en-GB" sz="1600" dirty="0"/>
              <a:t>which you've used already!</a:t>
            </a:r>
          </a:p>
          <a:p>
            <a:pPr marL="698500" lvl="1" indent="-342900"/>
            <a:r>
              <a:rPr lang="en-GB" sz="1600" dirty="0"/>
              <a:t>It has many more, like </a:t>
            </a:r>
            <a:r>
              <a:rPr lang="en-GB" sz="1600" i="1" dirty="0"/>
              <a:t>Rectangle, Point, Size,…</a:t>
            </a:r>
          </a:p>
          <a:p>
            <a:pPr marL="698500" lvl="1" indent="-342900"/>
            <a:r>
              <a:rPr lang="en-GB" sz="1600" b="1" dirty="0"/>
              <a:t>struct </a:t>
            </a:r>
            <a:r>
              <a:rPr lang="en-GB" sz="1600" dirty="0"/>
              <a:t>types can be passed </a:t>
            </a:r>
            <a:r>
              <a:rPr lang="en-GB" sz="1600" b="1" dirty="0"/>
              <a:t>by Value </a:t>
            </a:r>
            <a:r>
              <a:rPr lang="en-GB" sz="1600" dirty="0"/>
              <a:t>(by copy) from one method to another</a:t>
            </a:r>
          </a:p>
        </p:txBody>
      </p:sp>
      <p:sp>
        <p:nvSpPr>
          <p:cNvPr id="8" name="Content Placeholder 2">
            <a:extLst>
              <a:ext uri="{FF2B5EF4-FFF2-40B4-BE49-F238E27FC236}">
                <a16:creationId xmlns:a16="http://schemas.microsoft.com/office/drawing/2014/main" id="{345B7E8E-D7F3-DA0A-4427-97AAA7A703C3}"/>
              </a:ext>
            </a:extLst>
          </p:cNvPr>
          <p:cNvSpPr txBox="1">
            <a:spLocks/>
          </p:cNvSpPr>
          <p:nvPr/>
        </p:nvSpPr>
        <p:spPr>
          <a:xfrm>
            <a:off x="334489" y="4504780"/>
            <a:ext cx="11516239" cy="1726643"/>
          </a:xfrm>
          <a:prstGeom prst="rect">
            <a:avLst/>
          </a:prstGeom>
          <a:ln>
            <a:noFill/>
          </a:ln>
        </p:spPr>
        <p:style>
          <a:lnRef idx="2">
            <a:schemeClr val="dk1"/>
          </a:lnRef>
          <a:fillRef idx="1">
            <a:schemeClr val="lt1"/>
          </a:fillRef>
          <a:effectRef idx="0">
            <a:schemeClr val="dk1"/>
          </a:effectRef>
          <a:fontRef idx="minor">
            <a:schemeClr val="dk1"/>
          </a:fontRef>
        </p:style>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600" b="1" dirty="0"/>
              <a:t>Live on the Stack </a:t>
            </a:r>
            <a:r>
              <a:rPr lang="en-GB" sz="1600" dirty="0"/>
              <a:t>not the Heap and are more efficient than reference types, but…</a:t>
            </a:r>
          </a:p>
          <a:p>
            <a:pPr marL="812800" lvl="1" indent="-457200">
              <a:buFont typeface="+mj-lt"/>
              <a:buAutoNum type="arabicPeriod"/>
            </a:pPr>
            <a:r>
              <a:rPr lang="en-GB" sz="1600" dirty="0"/>
              <a:t>Do not define </a:t>
            </a:r>
            <a:r>
              <a:rPr lang="en-GB" sz="1600" b="1" dirty="0"/>
              <a:t>fields that are reference </a:t>
            </a:r>
            <a:r>
              <a:rPr lang="en-GB" sz="1600" dirty="0"/>
              <a:t>types (like string, array, List, or any other object)</a:t>
            </a:r>
          </a:p>
          <a:p>
            <a:pPr marL="812800" lvl="1" indent="-457200">
              <a:buFont typeface="+mj-lt"/>
              <a:buAutoNum type="arabicPeriod"/>
            </a:pPr>
            <a:r>
              <a:rPr lang="en-GB" sz="1600" dirty="0"/>
              <a:t>Keep the overall </a:t>
            </a:r>
            <a:r>
              <a:rPr lang="en-GB" sz="1600" b="1" dirty="0"/>
              <a:t>size</a:t>
            </a:r>
            <a:r>
              <a:rPr lang="en-GB" sz="1600" dirty="0"/>
              <a:t> of the fields small</a:t>
            </a:r>
          </a:p>
          <a:p>
            <a:pPr marL="457200" indent="-457200">
              <a:buFont typeface="Arial" panose="020B0604020202020204" pitchFamily="34" charset="0"/>
              <a:buChar char="•"/>
            </a:pPr>
            <a:endParaRPr lang="en-GB" sz="1800" dirty="0"/>
          </a:p>
          <a:p>
            <a:pPr marL="457200" indent="-457200">
              <a:buFont typeface="Arial" panose="020B0604020202020204" pitchFamily="34" charset="0"/>
              <a:buChar char="•"/>
            </a:pPr>
            <a:r>
              <a:rPr lang="en-GB" sz="1800" dirty="0"/>
              <a:t>There aren't many instances in real life to create a struct but they do show up!</a:t>
            </a:r>
          </a:p>
          <a:p>
            <a:endParaRPr lang="en-GB" b="1" dirty="0"/>
          </a:p>
        </p:txBody>
      </p:sp>
    </p:spTree>
    <p:extLst>
      <p:ext uri="{BB962C8B-B14F-4D97-AF65-F5344CB8AC3E}">
        <p14:creationId xmlns:p14="http://schemas.microsoft.com/office/powerpoint/2010/main" val="2125226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An example of a </a:t>
            </a:r>
            <a:r>
              <a:rPr lang="en-GB" dirty="0">
                <a:solidFill>
                  <a:schemeClr val="accent1">
                    <a:lumMod val="75000"/>
                    <a:lumOff val="25000"/>
                  </a:schemeClr>
                </a:solidFill>
              </a:rPr>
              <a:t>struct</a:t>
            </a:r>
          </a:p>
        </p:txBody>
      </p:sp>
      <p:sp>
        <p:nvSpPr>
          <p:cNvPr id="7" name="TextBox 6">
            <a:extLst>
              <a:ext uri="{FF2B5EF4-FFF2-40B4-BE49-F238E27FC236}">
                <a16:creationId xmlns:a16="http://schemas.microsoft.com/office/drawing/2014/main" id="{6F73BE05-A241-F6C7-1FE4-C4F9D814CCE9}"/>
              </a:ext>
            </a:extLst>
          </p:cNvPr>
          <p:cNvSpPr txBox="1"/>
          <p:nvPr/>
        </p:nvSpPr>
        <p:spPr>
          <a:xfrm>
            <a:off x="501033" y="1552119"/>
            <a:ext cx="6583878" cy="3539430"/>
          </a:xfrm>
          <a:prstGeom prst="rect">
            <a:avLst/>
          </a:prstGeom>
          <a:solidFill>
            <a:schemeClr val="accent5">
              <a:lumMod val="20000"/>
              <a:lumOff val="80000"/>
            </a:schemeClr>
          </a:solidFill>
          <a:ln>
            <a:noFill/>
          </a:ln>
          <a:effectLst>
            <a:outerShdw blurRad="50800" dist="38100" algn="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struct</a:t>
            </a:r>
            <a:r>
              <a:rPr lang="en-GB" sz="1600" dirty="0">
                <a:solidFill>
                  <a:srgbClr val="000000"/>
                </a:solidFill>
                <a:latin typeface="Cascadia Mono" panose="020B0609020000020004" pitchFamily="49" charset="0"/>
              </a:rPr>
              <a:t> </a:t>
            </a:r>
            <a:r>
              <a:rPr lang="en-GB" sz="1600" dirty="0">
                <a:solidFill>
                  <a:srgbClr val="2B91AF"/>
                </a:solidFill>
                <a:latin typeface="Cascadia Mono" panose="020B0609020000020004" pitchFamily="49" charset="0"/>
              </a:rPr>
              <a:t>Bound</a:t>
            </a:r>
            <a:endParaRPr lang="en-GB" sz="1600" dirty="0">
              <a:solidFill>
                <a:srgbClr val="000000"/>
              </a:solidFill>
              <a:latin typeface="Cascadia Mono" panose="020B0609020000020004" pitchFamily="49" charset="0"/>
            </a:endParaRPr>
          </a:p>
          <a:p>
            <a:r>
              <a:rPr lang="en-GB" sz="1600" dirty="0">
                <a:solidFill>
                  <a:srgbClr val="000000"/>
                </a:solidFill>
                <a:latin typeface="Cascadia Mono" panose="020B0609020000020004" pitchFamily="49" charset="0"/>
              </a:rPr>
              <a:t>{</a:t>
            </a:r>
          </a:p>
          <a:p>
            <a:r>
              <a:rPr lang="fr-FR" sz="1600" dirty="0">
                <a:solidFill>
                  <a:srgbClr val="000000"/>
                </a:solidFill>
                <a:latin typeface="Cascadia Mono" panose="020B0609020000020004" pitchFamily="49" charset="0"/>
              </a:rPr>
              <a:t>    </a:t>
            </a:r>
            <a:r>
              <a:rPr lang="fr-FR" sz="1600" dirty="0">
                <a:solidFill>
                  <a:srgbClr val="0000FF"/>
                </a:solidFill>
                <a:latin typeface="Cascadia Mono" panose="020B0609020000020004" pitchFamily="49" charset="0"/>
              </a:rPr>
              <a:t>public</a:t>
            </a:r>
            <a:r>
              <a:rPr lang="fr-FR" sz="1600" dirty="0">
                <a:solidFill>
                  <a:srgbClr val="000000"/>
                </a:solidFill>
                <a:latin typeface="Cascadia Mono" panose="020B0609020000020004" pitchFamily="49" charset="0"/>
              </a:rPr>
              <a:t> </a:t>
            </a:r>
            <a:r>
              <a:rPr lang="fr-FR" sz="1600" dirty="0" err="1">
                <a:solidFill>
                  <a:srgbClr val="0000FF"/>
                </a:solidFill>
                <a:latin typeface="Cascadia Mono" panose="020B0609020000020004" pitchFamily="49" charset="0"/>
              </a:rPr>
              <a:t>int</a:t>
            </a:r>
            <a:r>
              <a:rPr lang="fr-FR" sz="1600" dirty="0">
                <a:solidFill>
                  <a:srgbClr val="000000"/>
                </a:solidFill>
                <a:latin typeface="Cascadia Mono" panose="020B0609020000020004" pitchFamily="49" charset="0"/>
              </a:rPr>
              <a:t> X, Y, W, H;</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2B91AF"/>
                </a:solidFill>
                <a:latin typeface="Cascadia Mono" panose="020B0609020000020004" pitchFamily="49" charset="0"/>
              </a:rPr>
              <a:t>Bound</a:t>
            </a:r>
            <a:r>
              <a:rPr lang="en-GB" sz="1600" dirty="0">
                <a:solidFill>
                  <a:srgbClr val="000000"/>
                </a:solidFill>
                <a:latin typeface="Cascadia Mono" panose="020B0609020000020004" pitchFamily="49" charset="0"/>
              </a:rPr>
              <a:t>(</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x,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y,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w,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h)</a:t>
            </a:r>
          </a:p>
          <a:p>
            <a:r>
              <a:rPr lang="en-GB" sz="1600" dirty="0">
                <a:solidFill>
                  <a:srgbClr val="000000"/>
                </a:solidFill>
                <a:latin typeface="Cascadia Mono" panose="020B0609020000020004" pitchFamily="49" charset="0"/>
              </a:rPr>
              <a:t>    {</a:t>
            </a:r>
          </a:p>
          <a:p>
            <a:r>
              <a:rPr lang="pl-PL" sz="1600" dirty="0">
                <a:solidFill>
                  <a:srgbClr val="000000"/>
                </a:solidFill>
                <a:latin typeface="Cascadia Mono" panose="020B0609020000020004" pitchFamily="49" charset="0"/>
              </a:rPr>
              <a:t>        X = x; Y = y; W = w; H = h;</a:t>
            </a:r>
          </a:p>
          <a:p>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Right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X + W; }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Bottom { </a:t>
            </a:r>
            <a:r>
              <a:rPr lang="en-GB" sz="1600" dirty="0">
                <a:solidFill>
                  <a:srgbClr val="0000FF"/>
                </a:solidFill>
                <a:latin typeface="Cascadia Mono" panose="020B0609020000020004" pitchFamily="49" charset="0"/>
              </a:rPr>
              <a:t>get</a:t>
            </a:r>
            <a:r>
              <a:rPr lang="en-GB" sz="1600" dirty="0">
                <a:solidFill>
                  <a:srgbClr val="000000"/>
                </a:solidFill>
                <a:latin typeface="Cascadia Mono" panose="020B0609020000020004" pitchFamily="49" charset="0"/>
              </a:rPr>
              <a:t> { </a:t>
            </a:r>
            <a:r>
              <a:rPr lang="en-GB" sz="1600" dirty="0">
                <a:solidFill>
                  <a:srgbClr val="0000FF"/>
                </a:solidFill>
                <a:latin typeface="Cascadia Mono" panose="020B0609020000020004" pitchFamily="49" charset="0"/>
              </a:rPr>
              <a:t>return</a:t>
            </a:r>
            <a:r>
              <a:rPr lang="en-GB" sz="1600" dirty="0">
                <a:solidFill>
                  <a:srgbClr val="000000"/>
                </a:solidFill>
                <a:latin typeface="Cascadia Mono" panose="020B0609020000020004" pitchFamily="49" charset="0"/>
              </a:rPr>
              <a:t> Y + H; } }</a:t>
            </a:r>
          </a:p>
          <a:p>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public</a:t>
            </a:r>
            <a:r>
              <a:rPr lang="en-GB" sz="1600" dirty="0">
                <a:solidFill>
                  <a:srgbClr val="000000"/>
                </a:solidFill>
                <a:latin typeface="Cascadia Mono" panose="020B0609020000020004" pitchFamily="49" charset="0"/>
              </a:rPr>
              <a:t> </a:t>
            </a:r>
            <a:r>
              <a:rPr lang="en-GB" sz="1600" dirty="0">
                <a:solidFill>
                  <a:srgbClr val="0000FF"/>
                </a:solidFill>
                <a:latin typeface="Cascadia Mono" panose="020B0609020000020004" pitchFamily="49" charset="0"/>
              </a:rPr>
              <a:t>void</a:t>
            </a:r>
            <a:r>
              <a:rPr lang="en-GB" sz="1600" dirty="0">
                <a:solidFill>
                  <a:srgbClr val="000000"/>
                </a:solidFill>
                <a:latin typeface="Cascadia Mono" panose="020B0609020000020004" pitchFamily="49" charset="0"/>
              </a:rPr>
              <a:t> </a:t>
            </a:r>
            <a:r>
              <a:rPr lang="en-GB" sz="1600" dirty="0" err="1">
                <a:solidFill>
                  <a:srgbClr val="000000"/>
                </a:solidFill>
                <a:latin typeface="Cascadia Mono" panose="020B0609020000020004" pitchFamily="49" charset="0"/>
              </a:rPr>
              <a:t>MoveBy</a:t>
            </a:r>
            <a:r>
              <a:rPr lang="en-GB" sz="1600" dirty="0">
                <a:solidFill>
                  <a:srgbClr val="000000"/>
                </a:solidFill>
                <a:latin typeface="Cascadia Mono" panose="020B0609020000020004" pitchFamily="49" charset="0"/>
              </a:rPr>
              <a:t>(</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dx, </a:t>
            </a:r>
            <a:r>
              <a:rPr lang="en-GB" sz="1600" dirty="0">
                <a:solidFill>
                  <a:srgbClr val="0000FF"/>
                </a:solidFill>
                <a:latin typeface="Cascadia Mono" panose="020B0609020000020004" pitchFamily="49" charset="0"/>
              </a:rPr>
              <a:t>int</a:t>
            </a:r>
            <a:r>
              <a:rPr lang="en-GB" sz="1600" dirty="0">
                <a:solidFill>
                  <a:srgbClr val="000000"/>
                </a:solidFill>
                <a:latin typeface="Cascadia Mono" panose="020B0609020000020004" pitchFamily="49" charset="0"/>
              </a:rPr>
              <a:t> </a:t>
            </a:r>
            <a:r>
              <a:rPr lang="en-GB" sz="1600" dirty="0" err="1">
                <a:solidFill>
                  <a:srgbClr val="000000"/>
                </a:solidFill>
                <a:latin typeface="Cascadia Mono" panose="020B0609020000020004" pitchFamily="49" charset="0"/>
              </a:rPr>
              <a:t>dy</a:t>
            </a:r>
            <a:r>
              <a:rPr lang="en-GB" sz="1600" dirty="0">
                <a:solidFill>
                  <a:srgbClr val="000000"/>
                </a:solidFill>
                <a:latin typeface="Cascadia Mono" panose="020B0609020000020004" pitchFamily="49" charset="0"/>
              </a:rPr>
              <a:t>)</a:t>
            </a:r>
          </a:p>
          <a:p>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        X += dx; Y += </a:t>
            </a:r>
            <a:r>
              <a:rPr lang="en-GB" sz="1600" dirty="0" err="1">
                <a:solidFill>
                  <a:srgbClr val="000000"/>
                </a:solidFill>
                <a:latin typeface="Cascadia Mono" panose="020B0609020000020004" pitchFamily="49" charset="0"/>
              </a:rPr>
              <a:t>dy</a:t>
            </a:r>
            <a:r>
              <a:rPr lang="en-GB" sz="1600" dirty="0">
                <a:solidFill>
                  <a:srgbClr val="000000"/>
                </a:solidFill>
                <a:latin typeface="Cascadia Mono" panose="020B0609020000020004" pitchFamily="49" charset="0"/>
              </a:rPr>
              <a:t>;</a:t>
            </a:r>
          </a:p>
          <a:p>
            <a:r>
              <a:rPr lang="en-GB" sz="1600" dirty="0">
                <a:solidFill>
                  <a:srgbClr val="000000"/>
                </a:solidFill>
                <a:latin typeface="Cascadia Mono" panose="020B0609020000020004" pitchFamily="49" charset="0"/>
              </a:rPr>
              <a:t>    }</a:t>
            </a:r>
          </a:p>
          <a:p>
            <a:r>
              <a:rPr lang="en-GB" sz="1600" dirty="0">
                <a:solidFill>
                  <a:srgbClr val="000000"/>
                </a:solidFill>
                <a:latin typeface="Cascadia Mono" panose="020B0609020000020004" pitchFamily="49" charset="0"/>
              </a:rPr>
              <a:t>}</a:t>
            </a:r>
          </a:p>
        </p:txBody>
      </p:sp>
      <p:sp>
        <p:nvSpPr>
          <p:cNvPr id="5" name="Rectangle 4"/>
          <p:cNvSpPr/>
          <p:nvPr/>
        </p:nvSpPr>
        <p:spPr>
          <a:xfrm>
            <a:off x="7224155" y="1881624"/>
            <a:ext cx="3972166" cy="1323439"/>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b="1" dirty="0">
                <a:solidFill>
                  <a:srgbClr val="2B91AF"/>
                </a:solidFill>
                <a:latin typeface="Cascadia Mono" panose="020B0609020000020004" pitchFamily="49" charset="0"/>
              </a:rPr>
              <a:t>Bound</a:t>
            </a:r>
            <a:r>
              <a:rPr lang="en-GB" sz="1600" b="1" dirty="0">
                <a:solidFill>
                  <a:srgbClr val="000000"/>
                </a:solidFill>
                <a:latin typeface="Consolas" panose="020B0609020204030204" pitchFamily="49" charset="0"/>
              </a:rPr>
              <a:t> b = </a:t>
            </a:r>
            <a:r>
              <a:rPr lang="en-GB" sz="1600" b="1" dirty="0">
                <a:solidFill>
                  <a:srgbClr val="0000FF"/>
                </a:solidFill>
                <a:latin typeface="Consolas" panose="020B0609020204030204" pitchFamily="49" charset="0"/>
              </a:rPr>
              <a:t>new</a:t>
            </a:r>
            <a:r>
              <a:rPr lang="en-GB" sz="1600" b="1" dirty="0">
                <a:solidFill>
                  <a:srgbClr val="000000"/>
                </a:solidFill>
                <a:latin typeface="Consolas" panose="020B0609020204030204" pitchFamily="49" charset="0"/>
              </a:rPr>
              <a:t> </a:t>
            </a:r>
            <a:r>
              <a:rPr lang="en-GB" sz="1600" b="1" dirty="0">
                <a:solidFill>
                  <a:srgbClr val="2B91AF"/>
                </a:solidFill>
                <a:latin typeface="Cascadia Mono" panose="020B0609020000020004" pitchFamily="49" charset="0"/>
              </a:rPr>
              <a:t>Bound</a:t>
            </a:r>
            <a:r>
              <a:rPr lang="en-GB" sz="1600" b="1" dirty="0">
                <a:solidFill>
                  <a:srgbClr val="000000"/>
                </a:solidFill>
                <a:latin typeface="Consolas" panose="020B0609020204030204" pitchFamily="49" charset="0"/>
              </a:rPr>
              <a:t>(1,2,5,9);</a:t>
            </a:r>
          </a:p>
          <a:p>
            <a:endParaRPr lang="en-GB" sz="1600" b="1" dirty="0">
              <a:solidFill>
                <a:srgbClr val="000000"/>
              </a:solidFill>
              <a:latin typeface="Consolas" panose="020B0609020204030204" pitchFamily="49" charset="0"/>
            </a:endParaRPr>
          </a:p>
          <a:p>
            <a:r>
              <a:rPr lang="en-GB" sz="1600" b="1" dirty="0" err="1">
                <a:solidFill>
                  <a:srgbClr val="000000"/>
                </a:solidFill>
                <a:latin typeface="Consolas" panose="020B0609020204030204" pitchFamily="49" charset="0"/>
              </a:rPr>
              <a:t>b.MoveBy</a:t>
            </a:r>
            <a:r>
              <a:rPr lang="en-GB" sz="1600" b="1" dirty="0">
                <a:solidFill>
                  <a:srgbClr val="000000"/>
                </a:solidFill>
                <a:latin typeface="Consolas" panose="020B0609020204030204" pitchFamily="49" charset="0"/>
              </a:rPr>
              <a:t>(2,3)</a:t>
            </a:r>
          </a:p>
          <a:p>
            <a:endParaRPr lang="en-GB" sz="1600" b="1" dirty="0">
              <a:solidFill>
                <a:srgbClr val="000000"/>
              </a:solidFill>
              <a:latin typeface="Consolas" panose="020B0609020204030204" pitchFamily="49" charset="0"/>
            </a:endParaRPr>
          </a:p>
          <a:p>
            <a:r>
              <a:rPr lang="en-GB" sz="1600" b="1" dirty="0" err="1">
                <a:solidFill>
                  <a:srgbClr val="000000"/>
                </a:solidFill>
                <a:latin typeface="Consolas" panose="020B0609020204030204" pitchFamily="49" charset="0"/>
              </a:rPr>
              <a:t>Console.WriteLine</a:t>
            </a:r>
            <a:r>
              <a:rPr lang="en-GB" sz="1600" b="1" dirty="0">
                <a:solidFill>
                  <a:srgbClr val="000000"/>
                </a:solidFill>
                <a:latin typeface="Consolas" panose="020B0609020204030204" pitchFamily="49" charset="0"/>
              </a:rPr>
              <a:t>(</a:t>
            </a:r>
            <a:r>
              <a:rPr lang="en-GB" sz="1600" b="1" dirty="0" err="1">
                <a:solidFill>
                  <a:srgbClr val="000000"/>
                </a:solidFill>
                <a:latin typeface="Consolas" panose="020B0609020204030204" pitchFamily="49" charset="0"/>
              </a:rPr>
              <a:t>b.Right</a:t>
            </a:r>
            <a:r>
              <a:rPr lang="en-GB" sz="1600" b="1" dirty="0">
                <a:solidFill>
                  <a:srgbClr val="000000"/>
                </a:solidFill>
                <a:latin typeface="Consolas" panose="020B0609020204030204" pitchFamily="49" charset="0"/>
              </a:rPr>
              <a:t>);</a:t>
            </a:r>
          </a:p>
        </p:txBody>
      </p:sp>
      <p:sp>
        <p:nvSpPr>
          <p:cNvPr id="9" name="Rectangle 8">
            <a:extLst>
              <a:ext uri="{FF2B5EF4-FFF2-40B4-BE49-F238E27FC236}">
                <a16:creationId xmlns:a16="http://schemas.microsoft.com/office/drawing/2014/main" id="{2F3DE15C-81FC-60E1-AAB7-2A4C657E4024}"/>
              </a:ext>
            </a:extLst>
          </p:cNvPr>
          <p:cNvSpPr/>
          <p:nvPr/>
        </p:nvSpPr>
        <p:spPr>
          <a:xfrm>
            <a:off x="7224155" y="3729054"/>
            <a:ext cx="3972166" cy="1815882"/>
          </a:xfrm>
          <a:prstGeom prst="rect">
            <a:avLst/>
          </a:prstGeom>
          <a:solidFill>
            <a:schemeClr val="bg1"/>
          </a:solidFill>
          <a:ln w="19050">
            <a:noFill/>
          </a:ln>
          <a:effectLst>
            <a:outerShdw blurRad="50800" dist="38100" algn="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1600" b="1" dirty="0">
                <a:solidFill>
                  <a:srgbClr val="2B91AF"/>
                </a:solidFill>
                <a:latin typeface="Cascadia Mono" panose="020B0609020000020004" pitchFamily="49" charset="0"/>
              </a:rPr>
              <a:t>Bound</a:t>
            </a:r>
            <a:r>
              <a:rPr lang="en-GB" sz="1600" b="1" dirty="0">
                <a:solidFill>
                  <a:srgbClr val="000000"/>
                </a:solidFill>
                <a:latin typeface="Consolas" panose="020B0609020204030204" pitchFamily="49" charset="0"/>
              </a:rPr>
              <a:t> b;</a:t>
            </a:r>
          </a:p>
          <a:p>
            <a:r>
              <a:rPr lang="en-GB" sz="1600" b="1" dirty="0" err="1">
                <a:solidFill>
                  <a:srgbClr val="000000"/>
                </a:solidFill>
                <a:latin typeface="Consolas" panose="020B0609020204030204" pitchFamily="49" charset="0"/>
              </a:rPr>
              <a:t>b.X</a:t>
            </a:r>
            <a:r>
              <a:rPr lang="en-GB" sz="1600" b="1" dirty="0">
                <a:solidFill>
                  <a:srgbClr val="000000"/>
                </a:solidFill>
                <a:latin typeface="Consolas" panose="020B0609020204030204" pitchFamily="49" charset="0"/>
              </a:rPr>
              <a:t> = 1;</a:t>
            </a:r>
          </a:p>
          <a:p>
            <a:r>
              <a:rPr lang="en-GB" sz="1600" b="1" dirty="0" err="1">
                <a:solidFill>
                  <a:srgbClr val="000000"/>
                </a:solidFill>
                <a:latin typeface="Consolas" panose="020B0609020204030204" pitchFamily="49" charset="0"/>
              </a:rPr>
              <a:t>b.Y</a:t>
            </a:r>
            <a:r>
              <a:rPr lang="en-GB" sz="1600" b="1" dirty="0">
                <a:solidFill>
                  <a:srgbClr val="000000"/>
                </a:solidFill>
                <a:latin typeface="Consolas" panose="020B0609020204030204" pitchFamily="49" charset="0"/>
              </a:rPr>
              <a:t> = 2;</a:t>
            </a:r>
          </a:p>
          <a:p>
            <a:r>
              <a:rPr lang="en-GB" sz="1600" b="1" dirty="0" err="1">
                <a:solidFill>
                  <a:srgbClr val="000000"/>
                </a:solidFill>
                <a:latin typeface="Consolas" panose="020B0609020204030204" pitchFamily="49" charset="0"/>
              </a:rPr>
              <a:t>b.W</a:t>
            </a:r>
            <a:r>
              <a:rPr lang="en-GB" sz="1600" b="1" dirty="0">
                <a:solidFill>
                  <a:srgbClr val="000000"/>
                </a:solidFill>
                <a:latin typeface="Consolas" panose="020B0609020204030204" pitchFamily="49" charset="0"/>
              </a:rPr>
              <a:t> = 5;</a:t>
            </a:r>
          </a:p>
          <a:p>
            <a:r>
              <a:rPr lang="en-GB" sz="1600" b="1" dirty="0" err="1">
                <a:solidFill>
                  <a:srgbClr val="000000"/>
                </a:solidFill>
                <a:latin typeface="Consolas" panose="020B0609020204030204" pitchFamily="49" charset="0"/>
              </a:rPr>
              <a:t>b.H</a:t>
            </a:r>
            <a:r>
              <a:rPr lang="en-GB" sz="1600" b="1" dirty="0">
                <a:solidFill>
                  <a:srgbClr val="000000"/>
                </a:solidFill>
                <a:latin typeface="Consolas" panose="020B0609020204030204" pitchFamily="49" charset="0"/>
              </a:rPr>
              <a:t> = 9; </a:t>
            </a:r>
          </a:p>
          <a:p>
            <a:endParaRPr lang="en-GB" sz="1600" b="1" dirty="0">
              <a:solidFill>
                <a:srgbClr val="000000"/>
              </a:solidFill>
              <a:latin typeface="Consolas" panose="020B0609020204030204" pitchFamily="49" charset="0"/>
            </a:endParaRPr>
          </a:p>
          <a:p>
            <a:r>
              <a:rPr lang="en-GB" sz="1600" b="1" dirty="0" err="1">
                <a:solidFill>
                  <a:srgbClr val="000000"/>
                </a:solidFill>
                <a:latin typeface="Consolas" panose="020B0609020204030204" pitchFamily="49" charset="0"/>
              </a:rPr>
              <a:t>Console.WriteLine</a:t>
            </a:r>
            <a:r>
              <a:rPr lang="en-GB" sz="1600" b="1" dirty="0">
                <a:solidFill>
                  <a:srgbClr val="000000"/>
                </a:solidFill>
                <a:latin typeface="Consolas" panose="020B0609020204030204" pitchFamily="49" charset="0"/>
              </a:rPr>
              <a:t>(</a:t>
            </a:r>
            <a:r>
              <a:rPr lang="en-GB" sz="1600" b="1" dirty="0" err="1">
                <a:solidFill>
                  <a:srgbClr val="000000"/>
                </a:solidFill>
                <a:latin typeface="Consolas" panose="020B0609020204030204" pitchFamily="49" charset="0"/>
              </a:rPr>
              <a:t>b.Bottom</a:t>
            </a:r>
            <a:r>
              <a:rPr lang="en-GB" sz="1600" b="1" dirty="0">
                <a:solidFill>
                  <a:srgbClr val="000000"/>
                </a:solidFill>
                <a:latin typeface="Consolas" panose="020B0609020204030204" pitchFamily="49" charset="0"/>
              </a:rPr>
              <a:t>);</a:t>
            </a:r>
          </a:p>
        </p:txBody>
      </p:sp>
      <p:sp>
        <p:nvSpPr>
          <p:cNvPr id="10" name="Speech Bubble: Rectangle with Corners Rounded 9">
            <a:extLst>
              <a:ext uri="{FF2B5EF4-FFF2-40B4-BE49-F238E27FC236}">
                <a16:creationId xmlns:a16="http://schemas.microsoft.com/office/drawing/2014/main" id="{A3C1E5AA-EB83-2A92-DC5F-06ECAE5ADA1C}"/>
              </a:ext>
            </a:extLst>
          </p:cNvPr>
          <p:cNvSpPr/>
          <p:nvPr/>
        </p:nvSpPr>
        <p:spPr>
          <a:xfrm>
            <a:off x="8676640" y="4439920"/>
            <a:ext cx="2103120" cy="345440"/>
          </a:xfrm>
          <a:prstGeom prst="wedgeRoundRectCallout">
            <a:avLst>
              <a:gd name="adj1" fmla="val -63595"/>
              <a:gd name="adj2" fmla="val -32107"/>
              <a:gd name="adj3" fmla="val 16667"/>
            </a:avLst>
          </a:prstGeom>
          <a:ln>
            <a:noFill/>
          </a:ln>
          <a:effectLst>
            <a:outerShdw blurRad="50800" dist="38100" algn="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r>
              <a:rPr lang="en-GB" sz="1200" b="1" dirty="0"/>
              <a:t>Every field must be set</a:t>
            </a:r>
          </a:p>
        </p:txBody>
      </p:sp>
    </p:spTree>
    <p:extLst>
      <p:ext uri="{BB962C8B-B14F-4D97-AF65-F5344CB8AC3E}">
        <p14:creationId xmlns:p14="http://schemas.microsoft.com/office/powerpoint/2010/main" val="362373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EFE51D-E154-4227-811A-B5517A36AAC1}"/>
              </a:ext>
            </a:extLst>
          </p:cNvPr>
          <p:cNvSpPr>
            <a:spLocks noGrp="1"/>
          </p:cNvSpPr>
          <p:nvPr>
            <p:ph type="body" sz="quarter" idx="11"/>
          </p:nvPr>
        </p:nvSpPr>
        <p:spPr/>
        <p:txBody>
          <a:bodyPr/>
          <a:lstStyle/>
          <a:p>
            <a:pPr marL="342900" indent="-342900">
              <a:buFont typeface="Arial" panose="020B0604020202020204" pitchFamily="34" charset="0"/>
              <a:buChar char="•"/>
            </a:pPr>
            <a:r>
              <a:rPr lang="en-GB" b="1" dirty="0"/>
              <a:t>OO concept </a:t>
            </a:r>
          </a:p>
          <a:p>
            <a:pPr marL="522900" lvl="1" indent="-342900"/>
            <a:r>
              <a:rPr lang="en-GB" b="1" dirty="0">
                <a:solidFill>
                  <a:srgbClr val="0070C0"/>
                </a:solidFill>
              </a:rPr>
              <a:t>Abstraction</a:t>
            </a:r>
            <a:r>
              <a:rPr lang="en-GB" b="1" dirty="0"/>
              <a:t> and </a:t>
            </a:r>
            <a:r>
              <a:rPr lang="en-GB" b="1" dirty="0">
                <a:solidFill>
                  <a:srgbClr val="0070C0"/>
                </a:solidFill>
              </a:rPr>
              <a:t>Encapsulation</a:t>
            </a:r>
            <a:br>
              <a:rPr lang="en-GB" b="1" dirty="0"/>
            </a:br>
            <a:endParaRPr lang="en-GB" b="1" dirty="0"/>
          </a:p>
          <a:p>
            <a:pPr marL="342900" indent="-342900">
              <a:buFont typeface="Arial" panose="020B0604020202020204" pitchFamily="34" charset="0"/>
              <a:buChar char="•"/>
            </a:pPr>
            <a:r>
              <a:rPr lang="en-GB" b="1" dirty="0"/>
              <a:t>Defining types using the class keyword</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Constructors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Getters and Setters</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Methods and object communication</a:t>
            </a:r>
          </a:p>
          <a:p>
            <a:pPr marL="342900" indent="-342900">
              <a:buFont typeface="Arial" panose="020B0604020202020204" pitchFamily="34" charset="0"/>
              <a:buChar char="•"/>
            </a:pPr>
            <a:endParaRPr lang="en-GB" b="1" dirty="0"/>
          </a:p>
          <a:p>
            <a:pPr marL="342900" indent="-342900">
              <a:buFont typeface="Arial" panose="020B0604020202020204" pitchFamily="34" charset="0"/>
              <a:buChar char="•"/>
            </a:pPr>
            <a:r>
              <a:rPr lang="en-GB" b="1" dirty="0"/>
              <a:t>Handling Null reference</a:t>
            </a:r>
          </a:p>
          <a:p>
            <a:pPr marL="342900" indent="-342900">
              <a:buFont typeface="Arial" panose="020B0604020202020204" pitchFamily="34" charset="0"/>
              <a:buChar char="•"/>
            </a:pPr>
            <a:endParaRPr lang="en-GB" b="1" dirty="0"/>
          </a:p>
          <a:p>
            <a:endParaRPr lang="en-IN" dirty="0"/>
          </a:p>
        </p:txBody>
      </p:sp>
      <p:pic>
        <p:nvPicPr>
          <p:cNvPr id="5" name="Picture 2" descr="Reviews - Web Sites: Recommended - Research Guides at Thrift Library">
            <a:extLst>
              <a:ext uri="{FF2B5EF4-FFF2-40B4-BE49-F238E27FC236}">
                <a16:creationId xmlns:a16="http://schemas.microsoft.com/office/drawing/2014/main" id="{8B577550-D691-3BC0-4C6C-B9C4A2779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62" y="218981"/>
            <a:ext cx="2816938" cy="28169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38BE8C6-930C-0A18-8836-12F64BB967D1}"/>
              </a:ext>
            </a:extLst>
          </p:cNvPr>
          <p:cNvSpPr>
            <a:spLocks noGrp="1"/>
          </p:cNvSpPr>
          <p:nvPr>
            <p:ph type="body" sz="quarter" idx="16"/>
          </p:nvPr>
        </p:nvSpPr>
        <p:spPr/>
        <p:txBody>
          <a:bodyPr/>
          <a:lstStyle/>
          <a:p>
            <a:r>
              <a:rPr lang="en-GB" dirty="0"/>
              <a:t>Lab</a:t>
            </a:r>
          </a:p>
        </p:txBody>
      </p:sp>
      <p:sp>
        <p:nvSpPr>
          <p:cNvPr id="25602" name="Rectangle 2"/>
          <p:cNvSpPr>
            <a:spLocks noGrp="1" noChangeArrowheads="1"/>
          </p:cNvSpPr>
          <p:nvPr>
            <p:ph type="ctrTitle" idx="4294967295"/>
          </p:nvPr>
        </p:nvSpPr>
        <p:spPr>
          <a:xfrm>
            <a:off x="0" y="1914525"/>
            <a:ext cx="3590925" cy="2276475"/>
          </a:xfrm>
        </p:spPr>
        <p:txBody>
          <a:bodyPr/>
          <a:lstStyle/>
          <a:p>
            <a:pPr eaLnBrk="1" hangingPunct="1"/>
            <a:r>
              <a:rPr lang="en-GB" dirty="0"/>
              <a:t>Lab</a:t>
            </a:r>
          </a:p>
        </p:txBody>
      </p:sp>
      <p:graphicFrame>
        <p:nvGraphicFramePr>
          <p:cNvPr id="6" name="Text Placeholder 1">
            <a:extLst>
              <a:ext uri="{FF2B5EF4-FFF2-40B4-BE49-F238E27FC236}">
                <a16:creationId xmlns:a16="http://schemas.microsoft.com/office/drawing/2014/main" id="{5DAE212E-5188-CB9A-6025-62DFB474DD50}"/>
              </a:ext>
            </a:extLst>
          </p:cNvPr>
          <p:cNvGraphicFramePr/>
          <p:nvPr>
            <p:extLst>
              <p:ext uri="{D42A27DB-BD31-4B8C-83A1-F6EECF244321}">
                <p14:modId xmlns:p14="http://schemas.microsoft.com/office/powerpoint/2010/main" val="3098849972"/>
              </p:ext>
            </p:extLst>
          </p:nvPr>
        </p:nvGraphicFramePr>
        <p:xfrm>
          <a:off x="5090712" y="1581616"/>
          <a:ext cx="5770328" cy="2898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GB"/>
              <a:t>Contents</a:t>
            </a:r>
            <a:endParaRPr lang="en-IN" dirty="0"/>
          </a:p>
        </p:txBody>
      </p:sp>
      <p:sp>
        <p:nvSpPr>
          <p:cNvPr id="5" name="Text Placeholder 4"/>
          <p:cNvSpPr>
            <a:spLocks noGrp="1"/>
          </p:cNvSpPr>
          <p:nvPr>
            <p:ph type="body" sz="quarter" idx="15"/>
          </p:nvPr>
        </p:nvSpPr>
        <p:spPr>
          <a:xfrm>
            <a:off x="4744720" y="993087"/>
            <a:ext cx="7325360" cy="4798113"/>
          </a:xfrm>
        </p:spPr>
        <p:txBody>
          <a:bodyPr vert="horz" lIns="0" tIns="0" rIns="0" bIns="0" rtlCol="0" anchor="t" anchorCtr="0">
            <a:noAutofit/>
          </a:bodyPr>
          <a:lstStyle/>
          <a:p>
            <a:pPr marL="342900" indent="-342900">
              <a:buChar char="•"/>
            </a:pPr>
            <a:r>
              <a:rPr lang="en-GB" b="1" dirty="0"/>
              <a:t>Objectives</a:t>
            </a:r>
          </a:p>
          <a:p>
            <a:pPr marL="684000" lvl="1" indent="-342900">
              <a:buSzPct val="115000"/>
            </a:pPr>
            <a:r>
              <a:rPr lang="en-IN" dirty="0"/>
              <a:t>To understand types and how to create objects</a:t>
            </a:r>
          </a:p>
          <a:p>
            <a:pPr marL="684000" lvl="1" indent="-342900">
              <a:buSzPct val="115000"/>
            </a:pPr>
            <a:r>
              <a:rPr lang="en-IN" dirty="0"/>
              <a:t>To grasp the concept of reference type behaviour</a:t>
            </a:r>
            <a:endParaRPr lang="en-GB" dirty="0"/>
          </a:p>
          <a:p>
            <a:pPr marL="342900" indent="-342900">
              <a:buChar char="•"/>
            </a:pPr>
            <a:endParaRPr lang="en-GB" b="1" dirty="0"/>
          </a:p>
          <a:p>
            <a:pPr marL="342900" indent="-342900">
              <a:buChar char="•"/>
            </a:pPr>
            <a:r>
              <a:rPr lang="en-GB" b="1" dirty="0"/>
              <a:t>Contents</a:t>
            </a:r>
          </a:p>
          <a:p>
            <a:pPr marL="684000" lvl="1" indent="-342900">
              <a:buSzPct val="115000"/>
            </a:pPr>
            <a:r>
              <a:rPr lang="en-IN" dirty="0"/>
              <a:t>OO Fundamentals – abstraction and encapsulation</a:t>
            </a:r>
          </a:p>
          <a:p>
            <a:pPr marL="684000" lvl="1" indent="-342900">
              <a:buSzPct val="115000"/>
            </a:pPr>
            <a:r>
              <a:rPr lang="en-IN" dirty="0"/>
              <a:t>Defining reference types</a:t>
            </a:r>
          </a:p>
          <a:p>
            <a:pPr marL="684000" lvl="1" indent="-342900">
              <a:buSzPct val="115000"/>
            </a:pPr>
            <a:r>
              <a:rPr lang="en-IN" dirty="0"/>
              <a:t>Creating objects (instances)</a:t>
            </a:r>
          </a:p>
          <a:p>
            <a:pPr marL="684000" lvl="1" indent="-342900">
              <a:buSzPct val="115000"/>
            </a:pPr>
            <a:endParaRPr lang="en-IN" dirty="0"/>
          </a:p>
          <a:p>
            <a:pPr marL="342900" indent="-342900">
              <a:buChar char="•"/>
            </a:pPr>
            <a:r>
              <a:rPr lang="en-GB" b="1" dirty="0"/>
              <a:t>Hands on Labs</a:t>
            </a:r>
          </a:p>
        </p:txBody>
      </p:sp>
      <p:sp>
        <p:nvSpPr>
          <p:cNvPr id="2" name="Rectangle 1" descr="Bullseye">
            <a:extLst>
              <a:ext uri="{FF2B5EF4-FFF2-40B4-BE49-F238E27FC236}">
                <a16:creationId xmlns:a16="http://schemas.microsoft.com/office/drawing/2014/main" id="{D46FE809-C68E-9780-9846-90BF50D97080}"/>
              </a:ext>
            </a:extLst>
          </p:cNvPr>
          <p:cNvSpPr/>
          <p:nvPr/>
        </p:nvSpPr>
        <p:spPr>
          <a:xfrm>
            <a:off x="4094480" y="1260760"/>
            <a:ext cx="756000" cy="8322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
        <p:nvSpPr>
          <p:cNvPr id="3" name="Rectangle 2" descr="Document">
            <a:extLst>
              <a:ext uri="{FF2B5EF4-FFF2-40B4-BE49-F238E27FC236}">
                <a16:creationId xmlns:a16="http://schemas.microsoft.com/office/drawing/2014/main" id="{2FAE0726-260A-1F1B-6549-71ED5D8B8B2C}"/>
              </a:ext>
            </a:extLst>
          </p:cNvPr>
          <p:cNvSpPr/>
          <p:nvPr/>
        </p:nvSpPr>
        <p:spPr>
          <a:xfrm>
            <a:off x="4039520" y="2906680"/>
            <a:ext cx="892240" cy="8322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GB"/>
          </a:p>
        </p:txBody>
      </p:sp>
    </p:spTree>
    <p:extLst>
      <p:ext uri="{BB962C8B-B14F-4D97-AF65-F5344CB8AC3E}">
        <p14:creationId xmlns:p14="http://schemas.microsoft.com/office/powerpoint/2010/main" val="382624853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272A3-CC0B-308C-2256-5483CB3B2BDA}"/>
              </a:ext>
            </a:extLst>
          </p:cNvPr>
          <p:cNvSpPr>
            <a:spLocks noGrp="1"/>
          </p:cNvSpPr>
          <p:nvPr>
            <p:ph type="ctrTitle"/>
          </p:nvPr>
        </p:nvSpPr>
        <p:spPr/>
        <p:txBody>
          <a:bodyPr/>
          <a:lstStyle/>
          <a:p>
            <a:r>
              <a:rPr lang="en-IN" dirty="0"/>
              <a:t>OO fundamentals – Abstraction</a:t>
            </a:r>
            <a:endParaRPr lang="en-GB" dirty="0"/>
          </a:p>
        </p:txBody>
      </p:sp>
      <p:sp>
        <p:nvSpPr>
          <p:cNvPr id="4" name="Slide Number Placeholder 3">
            <a:extLst>
              <a:ext uri="{FF2B5EF4-FFF2-40B4-BE49-F238E27FC236}">
                <a16:creationId xmlns:a16="http://schemas.microsoft.com/office/drawing/2014/main" id="{0A1D215B-0ACA-F128-4E24-FE473A6E4FD4}"/>
              </a:ext>
            </a:extLst>
          </p:cNvPr>
          <p:cNvSpPr>
            <a:spLocks noGrp="1"/>
          </p:cNvSpPr>
          <p:nvPr>
            <p:ph type="sldNum" sz="quarter" idx="12"/>
          </p:nvPr>
        </p:nvSpPr>
        <p:spPr/>
        <p:txBody>
          <a:bodyPr/>
          <a:lstStyle/>
          <a:p>
            <a:fld id="{F3469444-D02B-D446-9CF8-19DEDDE073D1}" type="slidenum">
              <a:rPr lang="en-US" smtClean="0"/>
              <a:pPr/>
              <a:t>4</a:t>
            </a:fld>
            <a:endParaRPr lang="en-US" dirty="0"/>
          </a:p>
        </p:txBody>
      </p:sp>
      <p:sp>
        <p:nvSpPr>
          <p:cNvPr id="5" name="Title 1">
            <a:extLst>
              <a:ext uri="{FF2B5EF4-FFF2-40B4-BE49-F238E27FC236}">
                <a16:creationId xmlns:a16="http://schemas.microsoft.com/office/drawing/2014/main" id="{FC73E558-9E00-10C7-D730-91DE6EA2F86B}"/>
              </a:ext>
            </a:extLst>
          </p:cNvPr>
          <p:cNvSpPr txBox="1">
            <a:spLocks/>
          </p:cNvSpPr>
          <p:nvPr/>
        </p:nvSpPr>
        <p:spPr>
          <a:xfrm>
            <a:off x="339971" y="562058"/>
            <a:ext cx="11517818" cy="805001"/>
          </a:xfrm>
          <a:prstGeom prst="rect">
            <a:avLst/>
          </a:prstGeom>
          <a:ln>
            <a:noFill/>
          </a:ln>
        </p:spPr>
        <p:txBody>
          <a:bodyPr anchor="ctr">
            <a:noAutofit/>
          </a:bodyPr>
          <a:lstStyle>
            <a:lvl1pPr algn="l" defTabSz="914400" rtl="0" eaLnBrk="1" latinLnBrk="0" hangingPunct="1">
              <a:lnSpc>
                <a:spcPct val="100000"/>
              </a:lnSpc>
              <a:spcBef>
                <a:spcPct val="0"/>
              </a:spcBef>
              <a:buNone/>
              <a:defRPr sz="3000" b="1" kern="1200">
                <a:solidFill>
                  <a:schemeClr val="tx1"/>
                </a:solidFill>
                <a:latin typeface="+mn-lt"/>
                <a:ea typeface="+mj-ea"/>
                <a:cs typeface="+mj-cs"/>
              </a:defRPr>
            </a:lvl1pPr>
          </a:lstStyle>
          <a:p>
            <a:endParaRPr lang="en-GB" dirty="0"/>
          </a:p>
        </p:txBody>
      </p:sp>
      <p:sp>
        <p:nvSpPr>
          <p:cNvPr id="6" name="Content Placeholder 2">
            <a:extLst>
              <a:ext uri="{FF2B5EF4-FFF2-40B4-BE49-F238E27FC236}">
                <a16:creationId xmlns:a16="http://schemas.microsoft.com/office/drawing/2014/main" id="{5F79B95F-F2D7-600D-3155-5CE6DD34078D}"/>
              </a:ext>
            </a:extLst>
          </p:cNvPr>
          <p:cNvSpPr txBox="1">
            <a:spLocks/>
          </p:cNvSpPr>
          <p:nvPr/>
        </p:nvSpPr>
        <p:spPr>
          <a:xfrm>
            <a:off x="443922" y="1414362"/>
            <a:ext cx="11409907" cy="495535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IN" b="1" dirty="0"/>
              <a:t>Ability to represent a complex problem in simple terms</a:t>
            </a:r>
            <a:endParaRPr lang="en-GB" b="1" dirty="0"/>
          </a:p>
          <a:p>
            <a:pPr lvl="1">
              <a:lnSpc>
                <a:spcPct val="100000"/>
              </a:lnSpc>
              <a:spcBef>
                <a:spcPts val="1000"/>
              </a:spcBef>
            </a:pPr>
            <a:r>
              <a:rPr lang="en-IN" dirty="0"/>
              <a:t>Creation of a high-level definition </a:t>
            </a:r>
          </a:p>
          <a:p>
            <a:pPr lvl="1">
              <a:lnSpc>
                <a:spcPct val="100000"/>
              </a:lnSpc>
              <a:spcBef>
                <a:spcPts val="1000"/>
              </a:spcBef>
            </a:pPr>
            <a:r>
              <a:rPr lang="en-IN" dirty="0"/>
              <a:t>Factoring out common features of a category of objects </a:t>
            </a:r>
          </a:p>
          <a:p>
            <a:pPr marL="684000" lvl="1" indent="-342900">
              <a:lnSpc>
                <a:spcPct val="100000"/>
              </a:lnSpc>
              <a:spcBef>
                <a:spcPts val="1000"/>
              </a:spcBef>
              <a:buSzPct val="115000"/>
            </a:pPr>
            <a:endParaRPr lang="en-GB" dirty="0"/>
          </a:p>
          <a:p>
            <a:pPr marL="342900" indent="-342900">
              <a:lnSpc>
                <a:spcPct val="100000"/>
              </a:lnSpc>
            </a:pPr>
            <a:r>
              <a:rPr lang="en-GB" b="1" dirty="0"/>
              <a:t>Stresses ideas, qualities, and properties – not particulars</a:t>
            </a:r>
          </a:p>
          <a:p>
            <a:pPr marL="800100" lvl="1" indent="-342900">
              <a:lnSpc>
                <a:spcPct val="100000"/>
              </a:lnSpc>
              <a:spcBef>
                <a:spcPts val="1000"/>
              </a:spcBef>
            </a:pPr>
            <a:r>
              <a:rPr lang="en-IN" dirty="0"/>
              <a:t>Emphasises what an object is or does, rather than how it works</a:t>
            </a:r>
          </a:p>
          <a:p>
            <a:pPr marL="800100" lvl="1" indent="-342900">
              <a:lnSpc>
                <a:spcPct val="100000"/>
              </a:lnSpc>
              <a:spcBef>
                <a:spcPts val="1000"/>
              </a:spcBef>
            </a:pPr>
            <a:r>
              <a:rPr lang="en-IN" dirty="0"/>
              <a:t>Primary means of managing complexity in large app</a:t>
            </a:r>
            <a:endParaRPr lang="en-GB" dirty="0"/>
          </a:p>
        </p:txBody>
      </p:sp>
      <p:pic>
        <p:nvPicPr>
          <p:cNvPr id="7" name="Picture 6">
            <a:extLst>
              <a:ext uri="{FF2B5EF4-FFF2-40B4-BE49-F238E27FC236}">
                <a16:creationId xmlns:a16="http://schemas.microsoft.com/office/drawing/2014/main" id="{0026F2F7-329A-9C64-BCAC-A2A548B16042}"/>
              </a:ext>
              <a:ext uri="{C183D7F6-B498-43B3-948B-1728B52AA6E4}">
                <adec:decorative xmlns:adec="http://schemas.microsoft.com/office/drawing/2017/decorative" val="1"/>
              </a:ext>
            </a:extLst>
          </p:cNvPr>
          <p:cNvPicPr>
            <a:picLocks noChangeAspect="1"/>
          </p:cNvPicPr>
          <p:nvPr/>
        </p:nvPicPr>
        <p:blipFill rotWithShape="1">
          <a:blip r:embed="rId3"/>
          <a:srcRect l="21635" r="24472" b="-1"/>
          <a:stretch/>
        </p:blipFill>
        <p:spPr>
          <a:xfrm>
            <a:off x="9558001" y="1012055"/>
            <a:ext cx="2050922" cy="2692400"/>
          </a:xfrm>
          <a:prstGeom prst="rect">
            <a:avLst/>
          </a:prstGeom>
          <a:ln>
            <a:noFill/>
          </a:ln>
          <a:effectLst>
            <a:softEdge rad="112500"/>
          </a:effectLst>
        </p:spPr>
      </p:pic>
      <p:grpSp>
        <p:nvGrpSpPr>
          <p:cNvPr id="8" name="Group 7" descr="Steering wheel and pedals of a motor vehicle with wheels.">
            <a:extLst>
              <a:ext uri="{FF2B5EF4-FFF2-40B4-BE49-F238E27FC236}">
                <a16:creationId xmlns:a16="http://schemas.microsoft.com/office/drawing/2014/main" id="{BE4F28C8-E435-8B31-924B-2476C2E68D0B}"/>
              </a:ext>
            </a:extLst>
          </p:cNvPr>
          <p:cNvGrpSpPr/>
          <p:nvPr/>
        </p:nvGrpSpPr>
        <p:grpSpPr>
          <a:xfrm>
            <a:off x="9654854" y="3749040"/>
            <a:ext cx="1930399" cy="2692400"/>
            <a:chOff x="9654854" y="3749040"/>
            <a:chExt cx="1930399" cy="2692400"/>
          </a:xfrm>
        </p:grpSpPr>
        <p:sp>
          <p:nvSpPr>
            <p:cNvPr id="9" name="Rectangle: Rounded Corners 8">
              <a:extLst>
                <a:ext uri="{FF2B5EF4-FFF2-40B4-BE49-F238E27FC236}">
                  <a16:creationId xmlns:a16="http://schemas.microsoft.com/office/drawing/2014/main" id="{695E9A17-9EF7-CE1F-87E0-DF689D9BBA1B}"/>
                </a:ext>
              </a:extLst>
            </p:cNvPr>
            <p:cNvSpPr/>
            <p:nvPr/>
          </p:nvSpPr>
          <p:spPr>
            <a:xfrm>
              <a:off x="9654854" y="3749040"/>
              <a:ext cx="1930399" cy="2692400"/>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pic>
          <p:nvPicPr>
            <p:cNvPr id="10" name="Picture 2">
              <a:extLst>
                <a:ext uri="{FF2B5EF4-FFF2-40B4-BE49-F238E27FC236}">
                  <a16:creationId xmlns:a16="http://schemas.microsoft.com/office/drawing/2014/main" id="{EA20F812-85D5-AC7F-D9B8-931D13B7D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2941" y="4168104"/>
              <a:ext cx="1014222" cy="1014222"/>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pic>
        <p:pic>
          <p:nvPicPr>
            <p:cNvPr id="11" name="Picture 6" descr="Accelerator Brake Pedal And Clutch Pedal Of Manual Gear Car Stock Photo -  Download Image Now - iStock">
              <a:extLst>
                <a:ext uri="{FF2B5EF4-FFF2-40B4-BE49-F238E27FC236}">
                  <a16:creationId xmlns:a16="http://schemas.microsoft.com/office/drawing/2014/main" id="{DB25FC3A-9A7E-E090-236F-616012785C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3958" y="5216823"/>
              <a:ext cx="1672189" cy="1121389"/>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pic>
        <p:sp>
          <p:nvSpPr>
            <p:cNvPr id="12" name="TextBox 11">
              <a:extLst>
                <a:ext uri="{FF2B5EF4-FFF2-40B4-BE49-F238E27FC236}">
                  <a16:creationId xmlns:a16="http://schemas.microsoft.com/office/drawing/2014/main" id="{ECEEB594-6E03-3DD8-C1E7-BE52D25D7301}"/>
                </a:ext>
              </a:extLst>
            </p:cNvPr>
            <p:cNvSpPr txBox="1"/>
            <p:nvPr/>
          </p:nvSpPr>
          <p:spPr>
            <a:xfrm>
              <a:off x="10014502" y="3830540"/>
              <a:ext cx="1137920" cy="353695"/>
            </a:xfrm>
            <a:prstGeom prst="rect">
              <a:avLst/>
            </a:prstGeom>
            <a:solidFill>
              <a:schemeClr val="accent6">
                <a:lumMod val="60000"/>
                <a:lumOff val="40000"/>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0" tIns="0" rIns="0" bIns="0" rtlCol="0" anchor="t" anchorCtr="0">
              <a:normAutofit/>
            </a:bodyPr>
            <a:lstStyle/>
            <a:p>
              <a:pPr algn="ctr"/>
              <a:r>
                <a:rPr lang="en-GB" b="1" dirty="0">
                  <a:solidFill>
                    <a:schemeClr val="tx1"/>
                  </a:solidFill>
                </a:rPr>
                <a:t>Interface</a:t>
              </a:r>
            </a:p>
            <a:p>
              <a:pPr algn="ctr"/>
              <a:endParaRPr lang="en-GB" b="1" dirty="0">
                <a:solidFill>
                  <a:schemeClr val="tx1"/>
                </a:solidFill>
              </a:endParaRPr>
            </a:p>
          </p:txBody>
        </p:sp>
      </p:grpSp>
      <p:pic>
        <p:nvPicPr>
          <p:cNvPr id="13" name="Picture 12" descr="Decorative image: A person in the driver seat of a car with their arms held out and a puzzled look on their face.">
            <a:extLst>
              <a:ext uri="{FF2B5EF4-FFF2-40B4-BE49-F238E27FC236}">
                <a16:creationId xmlns:a16="http://schemas.microsoft.com/office/drawing/2014/main" id="{998B690B-C5A1-C1D8-618A-6F0A4B5B9023}"/>
              </a:ext>
            </a:extLst>
          </p:cNvPr>
          <p:cNvPicPr>
            <a:picLocks noChangeAspect="1"/>
          </p:cNvPicPr>
          <p:nvPr/>
        </p:nvPicPr>
        <p:blipFill>
          <a:blip r:embed="rId6"/>
          <a:srcRect/>
          <a:stretch/>
        </p:blipFill>
        <p:spPr>
          <a:xfrm>
            <a:off x="891822" y="4452437"/>
            <a:ext cx="3566725" cy="2078857"/>
          </a:xfrm>
          <a:prstGeom prst="rect">
            <a:avLst/>
          </a:prstGeom>
        </p:spPr>
      </p:pic>
      <p:sp>
        <p:nvSpPr>
          <p:cNvPr id="14" name="Speech Bubble: Rectangle with Corners Rounded 13">
            <a:extLst>
              <a:ext uri="{FF2B5EF4-FFF2-40B4-BE49-F238E27FC236}">
                <a16:creationId xmlns:a16="http://schemas.microsoft.com/office/drawing/2014/main" id="{CE4D70FE-C3BD-ECA5-74C4-3B3502B637A9}"/>
              </a:ext>
            </a:extLst>
          </p:cNvPr>
          <p:cNvSpPr/>
          <p:nvPr/>
        </p:nvSpPr>
        <p:spPr>
          <a:xfrm>
            <a:off x="4527347" y="4996984"/>
            <a:ext cx="2787468" cy="985520"/>
          </a:xfrm>
          <a:prstGeom prst="wedgeRoundRectCallout">
            <a:avLst>
              <a:gd name="adj1" fmla="val -55698"/>
              <a:gd name="adj2" fmla="val -24098"/>
              <a:gd name="adj3" fmla="val 16667"/>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400" b="1" dirty="0">
                <a:solidFill>
                  <a:schemeClr val="tx1"/>
                </a:solidFill>
              </a:rPr>
              <a:t>Many drivers are unaware of car mechanics but can still drive a car.</a:t>
            </a:r>
          </a:p>
        </p:txBody>
      </p:sp>
    </p:spTree>
    <p:extLst>
      <p:ext uri="{BB962C8B-B14F-4D97-AF65-F5344CB8AC3E}">
        <p14:creationId xmlns:p14="http://schemas.microsoft.com/office/powerpoint/2010/main" val="378782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2E697-7053-F2DE-9A5B-FAFD41AD54DB}"/>
              </a:ext>
            </a:extLst>
          </p:cNvPr>
          <p:cNvSpPr>
            <a:spLocks noGrp="1"/>
          </p:cNvSpPr>
          <p:nvPr>
            <p:ph type="ctrTitle"/>
          </p:nvPr>
        </p:nvSpPr>
        <p:spPr/>
        <p:txBody>
          <a:bodyPr/>
          <a:lstStyle/>
          <a:p>
            <a:r>
              <a:rPr lang="en-IN" dirty="0"/>
              <a:t>An example of using abstraction</a:t>
            </a:r>
            <a:endParaRPr lang="en-GB" dirty="0"/>
          </a:p>
        </p:txBody>
      </p:sp>
      <p:sp>
        <p:nvSpPr>
          <p:cNvPr id="4" name="Slide Number Placeholder 3">
            <a:extLst>
              <a:ext uri="{FF2B5EF4-FFF2-40B4-BE49-F238E27FC236}">
                <a16:creationId xmlns:a16="http://schemas.microsoft.com/office/drawing/2014/main" id="{206C455B-D209-63BA-6E19-BF830C1C9A9C}"/>
              </a:ext>
            </a:extLst>
          </p:cNvPr>
          <p:cNvSpPr>
            <a:spLocks noGrp="1"/>
          </p:cNvSpPr>
          <p:nvPr>
            <p:ph type="sldNum" sz="quarter" idx="12"/>
          </p:nvPr>
        </p:nvSpPr>
        <p:spPr/>
        <p:txBody>
          <a:bodyPr/>
          <a:lstStyle/>
          <a:p>
            <a:fld id="{F3469444-D02B-D446-9CF8-19DEDDE073D1}" type="slidenum">
              <a:rPr lang="en-US" smtClean="0"/>
              <a:pPr/>
              <a:t>5</a:t>
            </a:fld>
            <a:endParaRPr lang="en-US" dirty="0"/>
          </a:p>
        </p:txBody>
      </p:sp>
      <p:sp>
        <p:nvSpPr>
          <p:cNvPr id="5" name="Content Placeholder 2">
            <a:extLst>
              <a:ext uri="{FF2B5EF4-FFF2-40B4-BE49-F238E27FC236}">
                <a16:creationId xmlns:a16="http://schemas.microsoft.com/office/drawing/2014/main" id="{B2376BB9-3B20-93B7-65BF-0F3CD885DCF5}"/>
              </a:ext>
            </a:extLst>
          </p:cNvPr>
          <p:cNvSpPr txBox="1">
            <a:spLocks/>
          </p:cNvSpPr>
          <p:nvPr/>
        </p:nvSpPr>
        <p:spPr>
          <a:xfrm>
            <a:off x="443922" y="1537860"/>
            <a:ext cx="10152958" cy="3888700"/>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Tx/>
              <a:buNone/>
              <a:defRPr sz="20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 typeface="Arial" panose="020B0604020202020204" pitchFamily="34" charset="0"/>
              <a:buChar char="•"/>
              <a:tabLst/>
              <a:defRPr sz="20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N" b="1" dirty="0">
                <a:latin typeface="+mn-lt"/>
              </a:rPr>
              <a:t>Students (instances of type Student) attending a Course</a:t>
            </a:r>
          </a:p>
          <a:p>
            <a:pPr marL="684000" lvl="3" indent="-342900">
              <a:buSzPct val="115000"/>
            </a:pPr>
            <a:r>
              <a:rPr lang="en-IN" dirty="0">
                <a:latin typeface="+mn-lt"/>
              </a:rPr>
              <a:t>Have ‘</a:t>
            </a:r>
            <a:r>
              <a:rPr lang="en-IN" b="1" dirty="0">
                <a:latin typeface="+mn-lt"/>
              </a:rPr>
              <a:t>attributes</a:t>
            </a:r>
            <a:r>
              <a:rPr lang="en-IN" dirty="0">
                <a:latin typeface="+mn-lt"/>
              </a:rPr>
              <a:t>’- 	name,  experience, attendance record </a:t>
            </a:r>
          </a:p>
          <a:p>
            <a:pPr marL="684000" lvl="3" indent="-342900">
              <a:buSzPct val="115000"/>
            </a:pPr>
            <a:r>
              <a:rPr lang="en-IN" dirty="0">
                <a:latin typeface="+mn-lt"/>
              </a:rPr>
              <a:t>Have  ‘</a:t>
            </a:r>
            <a:r>
              <a:rPr lang="en-IN" b="1" dirty="0">
                <a:latin typeface="+mn-lt"/>
              </a:rPr>
              <a:t>behaviour</a:t>
            </a:r>
            <a:r>
              <a:rPr lang="en-IN" dirty="0">
                <a:latin typeface="+mn-lt"/>
              </a:rPr>
              <a:t>’ - 	register(), doLab() </a:t>
            </a:r>
          </a:p>
          <a:p>
            <a:pPr marL="684000" lvl="3" indent="-342900">
              <a:buSzPct val="115000"/>
            </a:pPr>
            <a:endParaRPr lang="en-IN" dirty="0">
              <a:latin typeface="+mn-lt"/>
            </a:endParaRPr>
          </a:p>
          <a:p>
            <a:pPr marL="684000" lvl="3" indent="-342900">
              <a:buSzPct val="115000"/>
            </a:pPr>
            <a:r>
              <a:rPr lang="en-IN" dirty="0">
                <a:latin typeface="+mn-lt"/>
              </a:rPr>
              <a:t>Are part of ‘</a:t>
            </a:r>
            <a:r>
              <a:rPr lang="en-IN" b="1" dirty="0">
                <a:latin typeface="+mn-lt"/>
              </a:rPr>
              <a:t>relationships</a:t>
            </a:r>
            <a:r>
              <a:rPr lang="en-IN" dirty="0">
                <a:latin typeface="+mn-lt"/>
              </a:rPr>
              <a:t>’</a:t>
            </a:r>
          </a:p>
          <a:p>
            <a:pPr marL="1026000" lvl="3" indent="-342900">
              <a:buSzPct val="115000"/>
            </a:pPr>
            <a:r>
              <a:rPr lang="en-IN" dirty="0">
                <a:latin typeface="+mn-lt"/>
              </a:rPr>
              <a:t>A student attends a course. </a:t>
            </a:r>
          </a:p>
          <a:p>
            <a:pPr marL="1026000" lvl="3" indent="-342900">
              <a:buSzPct val="115000"/>
            </a:pPr>
            <a:r>
              <a:rPr lang="en-IN" dirty="0">
                <a:latin typeface="+mn-lt"/>
              </a:rPr>
              <a:t>A course ‘has’ many students. </a:t>
            </a:r>
          </a:p>
          <a:p>
            <a:pPr marL="1026000" lvl="3" indent="-342900">
              <a:buSzPct val="115000"/>
            </a:pPr>
            <a:r>
              <a:rPr lang="en-IN" dirty="0">
                <a:latin typeface="+mn-lt"/>
              </a:rPr>
              <a:t>A Student can register on a course</a:t>
            </a:r>
            <a:br>
              <a:rPr lang="en-IN" dirty="0">
                <a:latin typeface="+mn-lt"/>
              </a:rPr>
            </a:br>
            <a:r>
              <a:rPr lang="en-IN" dirty="0">
                <a:latin typeface="+mn-lt"/>
              </a:rPr>
              <a:t>but doesn’t need to know the </a:t>
            </a:r>
            <a:br>
              <a:rPr lang="en-IN" dirty="0">
                <a:latin typeface="+mn-lt"/>
              </a:rPr>
            </a:br>
            <a:r>
              <a:rPr lang="en-IN" dirty="0">
                <a:latin typeface="+mn-lt"/>
              </a:rPr>
              <a:t>details of how QA runs it.</a:t>
            </a:r>
            <a:endParaRPr lang="en-GB" dirty="0">
              <a:latin typeface="+mn-lt"/>
            </a:endParaRPr>
          </a:p>
        </p:txBody>
      </p:sp>
      <p:sp>
        <p:nvSpPr>
          <p:cNvPr id="6" name="Speech Bubble: Rectangle with Corners Rounded 5">
            <a:extLst>
              <a:ext uri="{FF2B5EF4-FFF2-40B4-BE49-F238E27FC236}">
                <a16:creationId xmlns:a16="http://schemas.microsoft.com/office/drawing/2014/main" id="{786F58E1-B8ED-8A5F-4F6F-B9C48C8CFBA2}"/>
              </a:ext>
            </a:extLst>
          </p:cNvPr>
          <p:cNvSpPr/>
          <p:nvPr/>
        </p:nvSpPr>
        <p:spPr>
          <a:xfrm>
            <a:off x="8316685" y="5886760"/>
            <a:ext cx="1676400" cy="467360"/>
          </a:xfrm>
          <a:prstGeom prst="wedgeRoundRectCallout">
            <a:avLst>
              <a:gd name="adj1" fmla="val 31493"/>
              <a:gd name="adj2" fmla="val -74423"/>
              <a:gd name="adj3" fmla="val 16667"/>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GB" sz="1600" b="1" dirty="0">
                <a:solidFill>
                  <a:schemeClr val="tx1"/>
                </a:solidFill>
              </a:rPr>
              <a:t>UML diagram</a:t>
            </a:r>
          </a:p>
        </p:txBody>
      </p:sp>
      <p:sp>
        <p:nvSpPr>
          <p:cNvPr id="7" name="TextBox 6">
            <a:extLst>
              <a:ext uri="{FF2B5EF4-FFF2-40B4-BE49-F238E27FC236}">
                <a16:creationId xmlns:a16="http://schemas.microsoft.com/office/drawing/2014/main" id="{8B958D44-9CF7-040E-1B2E-409FD16D72D7}"/>
              </a:ext>
            </a:extLst>
          </p:cNvPr>
          <p:cNvSpPr txBox="1"/>
          <p:nvPr/>
        </p:nvSpPr>
        <p:spPr>
          <a:xfrm>
            <a:off x="919480" y="5426560"/>
            <a:ext cx="5095241" cy="646331"/>
          </a:xfrm>
          <a:prstGeom prst="rect">
            <a:avLst/>
          </a:prstGeom>
          <a:solidFill>
            <a:schemeClr val="accent5">
              <a:lumMod val="20000"/>
              <a:lumOff val="80000"/>
            </a:schemeClr>
          </a:solidFill>
          <a:effectLst>
            <a:outerShdw blurRad="50800" dist="38100" algn="l" rotWithShape="0">
              <a:prstClr val="black">
                <a:alpha val="40000"/>
              </a:prstClr>
            </a:outerShdw>
          </a:effectLst>
        </p:spPr>
        <p:txBody>
          <a:bodyPr wrap="square">
            <a:spAutoFit/>
          </a:bodyPr>
          <a:lstStyle/>
          <a:p>
            <a:r>
              <a:rPr lang="en-GB" sz="1800" dirty="0">
                <a:solidFill>
                  <a:srgbClr val="0000FF"/>
                </a:solidFill>
                <a:latin typeface="Consolas" panose="020B0609020204030204" pitchFamily="49" charset="0"/>
              </a:rPr>
              <a:t>public</a:t>
            </a:r>
            <a:r>
              <a:rPr lang="en-GB" sz="1800" dirty="0">
                <a:solidFill>
                  <a:srgbClr val="000000"/>
                </a:solidFill>
                <a:latin typeface="Consolas" panose="020B0609020204030204" pitchFamily="49" charset="0"/>
              </a:rPr>
              <a:t> </a:t>
            </a:r>
            <a:r>
              <a:rPr lang="en-GB" sz="1800" dirty="0">
                <a:solidFill>
                  <a:srgbClr val="0000FF"/>
                </a:solidFill>
                <a:latin typeface="Consolas" panose="020B0609020204030204" pitchFamily="49" charset="0"/>
              </a:rPr>
              <a:t>void</a:t>
            </a:r>
            <a:r>
              <a:rPr lang="en-GB" sz="1800" dirty="0">
                <a:solidFill>
                  <a:srgbClr val="000000"/>
                </a:solidFill>
                <a:latin typeface="Consolas" panose="020B0609020204030204" pitchFamily="49" charset="0"/>
              </a:rPr>
              <a:t> register(Course course) {</a:t>
            </a:r>
          </a:p>
          <a:p>
            <a:r>
              <a:rPr lang="en-GB" sz="1800" dirty="0">
                <a:solidFill>
                  <a:srgbClr val="000000"/>
                </a:solidFill>
                <a:latin typeface="Consolas" panose="020B0609020204030204" pitchFamily="49" charset="0"/>
              </a:rPr>
              <a:t>    </a:t>
            </a:r>
            <a:r>
              <a:rPr lang="en-GB" sz="1800" dirty="0">
                <a:solidFill>
                  <a:srgbClr val="008000"/>
                </a:solidFill>
                <a:latin typeface="Consolas" panose="020B0609020204030204" pitchFamily="49" charset="0"/>
              </a:rPr>
              <a:t>// code</a:t>
            </a:r>
            <a:endParaRPr lang="en-GB" sz="1800" dirty="0">
              <a:solidFill>
                <a:srgbClr val="000000"/>
              </a:solidFill>
              <a:latin typeface="Consolas" panose="020B0609020204030204" pitchFamily="49" charset="0"/>
            </a:endParaRPr>
          </a:p>
        </p:txBody>
      </p:sp>
      <p:pic>
        <p:nvPicPr>
          <p:cNvPr id="8" name="Picture 7" descr="A UML class diagram displaying two classes: 'Course' and 'Student'. The 'Student' class contains a dropdown menu titled 'Methods', listing attributes and behaviors: attendance, doLab, experience, name, and register. An arrow points from the 'Course' class to the 'Student' class, with an asterisk (*) near the arrowhead, indicating a one-to-many relationship (one course can have multiple students).">
            <a:extLst>
              <a:ext uri="{FF2B5EF4-FFF2-40B4-BE49-F238E27FC236}">
                <a16:creationId xmlns:a16="http://schemas.microsoft.com/office/drawing/2014/main" id="{E2BE13C5-5435-7BCF-9732-A9821410BB33}"/>
              </a:ext>
            </a:extLst>
          </p:cNvPr>
          <p:cNvPicPr>
            <a:picLocks noChangeAspect="1"/>
          </p:cNvPicPr>
          <p:nvPr/>
        </p:nvPicPr>
        <p:blipFill>
          <a:blip r:embed="rId3"/>
          <a:stretch>
            <a:fillRect/>
          </a:stretch>
        </p:blipFill>
        <p:spPr>
          <a:xfrm>
            <a:off x="6502498" y="3174381"/>
            <a:ext cx="5087060" cy="2381582"/>
          </a:xfrm>
          <a:prstGeom prst="rect">
            <a:avLst/>
          </a:prstGeom>
        </p:spPr>
      </p:pic>
    </p:spTree>
    <p:extLst>
      <p:ext uri="{BB962C8B-B14F-4D97-AF65-F5344CB8AC3E}">
        <p14:creationId xmlns:p14="http://schemas.microsoft.com/office/powerpoint/2010/main" val="3622606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9B12A-4048-9E26-6647-1BBDC2E15A52}"/>
              </a:ext>
            </a:extLst>
          </p:cNvPr>
          <p:cNvSpPr>
            <a:spLocks noGrp="1"/>
          </p:cNvSpPr>
          <p:nvPr>
            <p:ph type="ctrTitle"/>
          </p:nvPr>
        </p:nvSpPr>
        <p:spPr/>
        <p:txBody>
          <a:bodyPr/>
          <a:lstStyle/>
          <a:p>
            <a:r>
              <a:rPr lang="en-IN" dirty="0"/>
              <a:t>OO fundamentals – Encapsulation</a:t>
            </a:r>
            <a:endParaRPr lang="en-GB" dirty="0"/>
          </a:p>
        </p:txBody>
      </p:sp>
      <p:sp>
        <p:nvSpPr>
          <p:cNvPr id="4" name="Slide Number Placeholder 3">
            <a:extLst>
              <a:ext uri="{FF2B5EF4-FFF2-40B4-BE49-F238E27FC236}">
                <a16:creationId xmlns:a16="http://schemas.microsoft.com/office/drawing/2014/main" id="{4AAC457B-63FA-EDE9-2FE3-A3580BA1D2C9}"/>
              </a:ext>
            </a:extLst>
          </p:cNvPr>
          <p:cNvSpPr>
            <a:spLocks noGrp="1"/>
          </p:cNvSpPr>
          <p:nvPr>
            <p:ph type="sldNum" sz="quarter" idx="12"/>
          </p:nvPr>
        </p:nvSpPr>
        <p:spPr/>
        <p:txBody>
          <a:bodyPr/>
          <a:lstStyle/>
          <a:p>
            <a:fld id="{F3469444-D02B-D446-9CF8-19DEDDE073D1}" type="slidenum">
              <a:rPr lang="en-US" smtClean="0"/>
              <a:pPr/>
              <a:t>6</a:t>
            </a:fld>
            <a:endParaRPr lang="en-US" dirty="0"/>
          </a:p>
        </p:txBody>
      </p:sp>
      <p:sp>
        <p:nvSpPr>
          <p:cNvPr id="5" name="Content Placeholder 2">
            <a:extLst>
              <a:ext uri="{FF2B5EF4-FFF2-40B4-BE49-F238E27FC236}">
                <a16:creationId xmlns:a16="http://schemas.microsoft.com/office/drawing/2014/main" id="{9B28AFAB-4BDA-4794-8F3A-C14009B774D5}"/>
              </a:ext>
            </a:extLst>
          </p:cNvPr>
          <p:cNvSpPr txBox="1">
            <a:spLocks/>
          </p:cNvSpPr>
          <p:nvPr/>
        </p:nvSpPr>
        <p:spPr>
          <a:xfrm>
            <a:off x="443922" y="1808626"/>
            <a:ext cx="11516239" cy="495535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en-IN" b="1" dirty="0"/>
              <a:t>Hiding object’s implementation, making it self-sufficient</a:t>
            </a:r>
          </a:p>
          <a:p>
            <a:pPr marL="342900" indent="-342900">
              <a:lnSpc>
                <a:spcPct val="100000"/>
              </a:lnSpc>
            </a:pPr>
            <a:endParaRPr lang="en-GB" b="1" dirty="0"/>
          </a:p>
          <a:p>
            <a:pPr marL="342900" indent="-342900">
              <a:lnSpc>
                <a:spcPct val="100000"/>
              </a:lnSpc>
            </a:pPr>
            <a:endParaRPr lang="en-IN" b="1" dirty="0"/>
          </a:p>
          <a:p>
            <a:pPr marL="342900" indent="-342900">
              <a:lnSpc>
                <a:spcPct val="100000"/>
              </a:lnSpc>
            </a:pPr>
            <a:endParaRPr lang="en-IN" b="1" dirty="0"/>
          </a:p>
          <a:p>
            <a:pPr marL="342900" indent="-342900">
              <a:lnSpc>
                <a:spcPct val="100000"/>
              </a:lnSpc>
            </a:pPr>
            <a:r>
              <a:rPr lang="en-IN" b="1" dirty="0"/>
              <a:t>Process of enclosing code needed to do one thing well</a:t>
            </a:r>
          </a:p>
          <a:p>
            <a:pPr marL="698500" lvl="1" indent="-342900">
              <a:lnSpc>
                <a:spcPct val="100000"/>
              </a:lnSpc>
              <a:spcBef>
                <a:spcPts val="1000"/>
              </a:spcBef>
            </a:pPr>
            <a:r>
              <a:rPr lang="en-GB" dirty="0"/>
              <a:t>Store necessary data in one object</a:t>
            </a:r>
          </a:p>
          <a:p>
            <a:pPr marL="698500" lvl="1" indent="-342900">
              <a:lnSpc>
                <a:spcPct val="100000"/>
              </a:lnSpc>
              <a:spcBef>
                <a:spcPts val="1000"/>
              </a:spcBef>
            </a:pPr>
            <a:r>
              <a:rPr lang="en-GB" dirty="0"/>
              <a:t>Build complexity from simple objects</a:t>
            </a:r>
          </a:p>
          <a:p>
            <a:pPr marL="698500" lvl="1" indent="-342900">
              <a:lnSpc>
                <a:spcPct val="100000"/>
              </a:lnSpc>
              <a:spcBef>
                <a:spcPts val="1000"/>
              </a:spcBef>
            </a:pPr>
            <a:r>
              <a:rPr lang="en-GB" dirty="0"/>
              <a:t>Hide internal details (e.g., lab performance)</a:t>
            </a:r>
          </a:p>
          <a:p>
            <a:pPr marL="698500" lvl="1" indent="-342900">
              <a:lnSpc>
                <a:spcPct val="100000"/>
              </a:lnSpc>
              <a:spcBef>
                <a:spcPts val="1000"/>
              </a:spcBef>
            </a:pPr>
            <a:r>
              <a:rPr lang="en-GB" dirty="0"/>
              <a:t>Users just need to know the inputs and outputs</a:t>
            </a:r>
          </a:p>
          <a:p>
            <a:pPr marL="698500" lvl="1" indent="-342900">
              <a:lnSpc>
                <a:spcPct val="100000"/>
              </a:lnSpc>
              <a:spcBef>
                <a:spcPts val="1000"/>
              </a:spcBef>
            </a:pPr>
            <a:r>
              <a:rPr lang="en-GB" dirty="0"/>
              <a:t>Improve reliability, maintainability, and reuse</a:t>
            </a:r>
          </a:p>
        </p:txBody>
      </p:sp>
      <p:pic>
        <p:nvPicPr>
          <p:cNvPr id="6" name="Picture 2" descr="Decorative image: A blue and yellow pill.">
            <a:extLst>
              <a:ext uri="{FF2B5EF4-FFF2-40B4-BE49-F238E27FC236}">
                <a16:creationId xmlns:a16="http://schemas.microsoft.com/office/drawing/2014/main" id="{7C4A0555-F4AD-20B6-04E9-C0FE64AC71AA}"/>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398" y="2443341"/>
            <a:ext cx="693943" cy="69394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UML class diagram displaying two classes: 'Course' and 'Student'. The 'Student' class contains a dropdown menu titled 'Methods', listing attributes and behaviors: attendance, doLab, experience, name, and register. An arrow points from the 'Course' class to the 'Student' class, with an asterisk (*) near the arrowhead, indicating a one-to-many relationship (one course can have multiple students).">
            <a:extLst>
              <a:ext uri="{FF2B5EF4-FFF2-40B4-BE49-F238E27FC236}">
                <a16:creationId xmlns:a16="http://schemas.microsoft.com/office/drawing/2014/main" id="{F1F18850-8ED5-1F5D-9C1C-461948BB59C5}"/>
              </a:ext>
            </a:extLst>
          </p:cNvPr>
          <p:cNvPicPr>
            <a:picLocks noChangeAspect="1"/>
          </p:cNvPicPr>
          <p:nvPr/>
        </p:nvPicPr>
        <p:blipFill>
          <a:blip r:embed="rId4"/>
          <a:stretch>
            <a:fillRect/>
          </a:stretch>
        </p:blipFill>
        <p:spPr>
          <a:xfrm>
            <a:off x="6946141" y="2296335"/>
            <a:ext cx="4838743" cy="2265330"/>
          </a:xfrm>
          <a:prstGeom prst="rect">
            <a:avLst/>
          </a:prstGeom>
        </p:spPr>
      </p:pic>
    </p:spTree>
    <p:extLst>
      <p:ext uri="{BB962C8B-B14F-4D97-AF65-F5344CB8AC3E}">
        <p14:creationId xmlns:p14="http://schemas.microsoft.com/office/powerpoint/2010/main" val="109613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7C6C8-C4F6-E115-FD5A-E8A22AA10FAA}"/>
              </a:ext>
            </a:extLst>
          </p:cNvPr>
          <p:cNvSpPr>
            <a:spLocks noGrp="1"/>
          </p:cNvSpPr>
          <p:nvPr>
            <p:ph type="ctrTitle"/>
          </p:nvPr>
        </p:nvSpPr>
        <p:spPr/>
        <p:txBody>
          <a:bodyPr/>
          <a:lstStyle/>
          <a:p>
            <a:r>
              <a:rPr lang="en-GB" dirty="0"/>
              <a:t>Inheritance</a:t>
            </a:r>
          </a:p>
        </p:txBody>
      </p:sp>
      <p:sp>
        <p:nvSpPr>
          <p:cNvPr id="4" name="Slide Number Placeholder 3">
            <a:extLst>
              <a:ext uri="{FF2B5EF4-FFF2-40B4-BE49-F238E27FC236}">
                <a16:creationId xmlns:a16="http://schemas.microsoft.com/office/drawing/2014/main" id="{923E49EF-6816-E407-1ED7-2DCDA48A8B3C}"/>
              </a:ext>
            </a:extLst>
          </p:cNvPr>
          <p:cNvSpPr>
            <a:spLocks noGrp="1"/>
          </p:cNvSpPr>
          <p:nvPr>
            <p:ph type="sldNum" sz="quarter" idx="12"/>
          </p:nvPr>
        </p:nvSpPr>
        <p:spPr/>
        <p:txBody>
          <a:bodyPr/>
          <a:lstStyle/>
          <a:p>
            <a:fld id="{F3469444-D02B-D446-9CF8-19DEDDE073D1}" type="slidenum">
              <a:rPr lang="en-US" smtClean="0"/>
              <a:pPr/>
              <a:t>7</a:t>
            </a:fld>
            <a:endParaRPr lang="en-US" dirty="0"/>
          </a:p>
        </p:txBody>
      </p:sp>
      <p:sp>
        <p:nvSpPr>
          <p:cNvPr id="5" name="TextBox 4">
            <a:extLst>
              <a:ext uri="{FF2B5EF4-FFF2-40B4-BE49-F238E27FC236}">
                <a16:creationId xmlns:a16="http://schemas.microsoft.com/office/drawing/2014/main" id="{3F4B5BA0-D600-5762-072F-50C9CFA1473B}"/>
              </a:ext>
            </a:extLst>
          </p:cNvPr>
          <p:cNvSpPr txBox="1"/>
          <p:nvPr/>
        </p:nvSpPr>
        <p:spPr>
          <a:xfrm>
            <a:off x="533400" y="1576979"/>
            <a:ext cx="11125199" cy="338554"/>
          </a:xfrm>
          <a:prstGeom prst="rect">
            <a:avLst/>
          </a:prstGeom>
          <a:solidFill>
            <a:schemeClr val="bg1">
              <a:lumMod val="95000"/>
            </a:schemeClr>
          </a:solidFill>
          <a:ln/>
        </p:spPr>
        <p:style>
          <a:lnRef idx="0">
            <a:schemeClr val="accent6"/>
          </a:lnRef>
          <a:fillRef idx="3">
            <a:schemeClr val="accent6"/>
          </a:fillRef>
          <a:effectRef idx="3">
            <a:schemeClr val="accent6"/>
          </a:effectRef>
          <a:fontRef idx="minor">
            <a:schemeClr val="lt1"/>
          </a:fontRef>
        </p:style>
        <p:txBody>
          <a:bodyPr wrap="square">
            <a:spAutoFit/>
          </a:bodyPr>
          <a:lstStyle/>
          <a:p>
            <a:r>
              <a:rPr lang="en-GB" sz="1600" b="1" dirty="0">
                <a:solidFill>
                  <a:schemeClr val="tx1"/>
                </a:solidFill>
              </a:rPr>
              <a:t>Inheritance is an OOP concept where a subclass inherits properties and behaviour from a superclass. </a:t>
            </a:r>
          </a:p>
        </p:txBody>
      </p:sp>
      <p:sp>
        <p:nvSpPr>
          <p:cNvPr id="6" name="TextBox 5">
            <a:extLst>
              <a:ext uri="{FF2B5EF4-FFF2-40B4-BE49-F238E27FC236}">
                <a16:creationId xmlns:a16="http://schemas.microsoft.com/office/drawing/2014/main" id="{71AF8D24-C173-B5C6-6F72-37562C4304E6}"/>
              </a:ext>
            </a:extLst>
          </p:cNvPr>
          <p:cNvSpPr txBox="1"/>
          <p:nvPr/>
        </p:nvSpPr>
        <p:spPr>
          <a:xfrm>
            <a:off x="533400" y="2154000"/>
            <a:ext cx="5785207" cy="338554"/>
          </a:xfrm>
          <a:prstGeom prst="rect">
            <a:avLst/>
          </a:prstGeom>
          <a:solidFill>
            <a:schemeClr val="accent5">
              <a:lumMod val="20000"/>
              <a:lumOff val="80000"/>
              <a:alpha val="50000"/>
            </a:schemeClr>
          </a:solidFill>
          <a:ln>
            <a:solidFill>
              <a:schemeClr val="bg1">
                <a:lumMod val="85000"/>
              </a:schemeClr>
            </a:solidFill>
          </a:ln>
        </p:spPr>
        <p:style>
          <a:lnRef idx="0">
            <a:scrgbClr r="0" g="0" b="0"/>
          </a:lnRef>
          <a:fillRef idx="0">
            <a:scrgbClr r="0" g="0" b="0"/>
          </a:fillRef>
          <a:effectRef idx="0">
            <a:scrgbClr r="0" g="0" b="0"/>
          </a:effectRef>
          <a:fontRef idx="minor">
            <a:schemeClr val="lt1"/>
          </a:fontRef>
        </p:style>
        <p:txBody>
          <a:bodyPr wrap="square">
            <a:spAutoFit/>
          </a:bodyPr>
          <a:lstStyle/>
          <a:p>
            <a:r>
              <a:rPr lang="en-GB" sz="1600" dirty="0">
                <a:solidFill>
                  <a:schemeClr val="tx1"/>
                </a:solidFill>
              </a:rPr>
              <a:t>It promotes </a:t>
            </a:r>
            <a:r>
              <a:rPr lang="en-GB" sz="1600" b="1" dirty="0">
                <a:solidFill>
                  <a:schemeClr val="tx1"/>
                </a:solidFill>
              </a:rPr>
              <a:t>code reuse</a:t>
            </a:r>
            <a:r>
              <a:rPr lang="en-GB" sz="1600" dirty="0">
                <a:solidFill>
                  <a:schemeClr val="tx1"/>
                </a:solidFill>
              </a:rPr>
              <a:t> and enables </a:t>
            </a:r>
            <a:r>
              <a:rPr lang="en-GB" sz="1600" b="1" dirty="0">
                <a:solidFill>
                  <a:schemeClr val="tx1"/>
                </a:solidFill>
              </a:rPr>
              <a:t>polymorphism</a:t>
            </a:r>
            <a:r>
              <a:rPr lang="en-GB" sz="1600" dirty="0">
                <a:solidFill>
                  <a:schemeClr val="tx1"/>
                </a:solidFill>
              </a:rPr>
              <a:t>.</a:t>
            </a:r>
          </a:p>
        </p:txBody>
      </p:sp>
      <p:pic>
        <p:nvPicPr>
          <p:cNvPr id="7" name="Picture 6" descr="A UML class diagram displaying two classes: 'Course' and 'Student'. An arrow points from the 'Course' class to the 'Student' class. Above the arrow, there is a wrench icon and an 'X' symbol, indicating a specific type of relationship or dependency between the classes. Subclasses can be seen below with a solid line with a hollow triangle pointing to each superclass to represent inheritance.">
            <a:extLst>
              <a:ext uri="{FF2B5EF4-FFF2-40B4-BE49-F238E27FC236}">
                <a16:creationId xmlns:a16="http://schemas.microsoft.com/office/drawing/2014/main" id="{A59C1594-495E-7965-11D9-5134F91B7EF6}"/>
              </a:ext>
            </a:extLst>
          </p:cNvPr>
          <p:cNvPicPr>
            <a:picLocks noChangeAspect="1"/>
          </p:cNvPicPr>
          <p:nvPr/>
        </p:nvPicPr>
        <p:blipFill>
          <a:blip r:embed="rId3"/>
          <a:stretch>
            <a:fillRect/>
          </a:stretch>
        </p:blipFill>
        <p:spPr>
          <a:xfrm>
            <a:off x="1695160" y="2985583"/>
            <a:ext cx="8801100" cy="3009900"/>
          </a:xfrm>
          <a:prstGeom prst="rect">
            <a:avLst/>
          </a:prstGeom>
        </p:spPr>
      </p:pic>
    </p:spTree>
    <p:extLst>
      <p:ext uri="{BB962C8B-B14F-4D97-AF65-F5344CB8AC3E}">
        <p14:creationId xmlns:p14="http://schemas.microsoft.com/office/powerpoint/2010/main" val="158065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E2456-B81B-596E-F56E-5C5D7AAFECFE}"/>
              </a:ext>
            </a:extLst>
          </p:cNvPr>
          <p:cNvSpPr>
            <a:spLocks noGrp="1"/>
          </p:cNvSpPr>
          <p:nvPr>
            <p:ph type="ctrTitle"/>
          </p:nvPr>
        </p:nvSpPr>
        <p:spPr/>
        <p:txBody>
          <a:bodyPr/>
          <a:lstStyle/>
          <a:p>
            <a:r>
              <a:rPr lang="en-IN" dirty="0"/>
              <a:t>OO fundamentals – Objects communicate</a:t>
            </a:r>
            <a:endParaRPr lang="en-GB" dirty="0"/>
          </a:p>
        </p:txBody>
      </p:sp>
      <p:sp>
        <p:nvSpPr>
          <p:cNvPr id="4" name="Slide Number Placeholder 3">
            <a:extLst>
              <a:ext uri="{FF2B5EF4-FFF2-40B4-BE49-F238E27FC236}">
                <a16:creationId xmlns:a16="http://schemas.microsoft.com/office/drawing/2014/main" id="{3E4A49C5-CFE2-ABE8-DD59-FDF6CED27B1E}"/>
              </a:ext>
            </a:extLst>
          </p:cNvPr>
          <p:cNvSpPr>
            <a:spLocks noGrp="1"/>
          </p:cNvSpPr>
          <p:nvPr>
            <p:ph type="sldNum" sz="quarter" idx="12"/>
          </p:nvPr>
        </p:nvSpPr>
        <p:spPr/>
        <p:txBody>
          <a:bodyPr/>
          <a:lstStyle/>
          <a:p>
            <a:fld id="{F3469444-D02B-D446-9CF8-19DEDDE073D1}" type="slidenum">
              <a:rPr lang="en-US" smtClean="0"/>
              <a:pPr/>
              <a:t>8</a:t>
            </a:fld>
            <a:endParaRPr lang="en-US" dirty="0"/>
          </a:p>
        </p:txBody>
      </p:sp>
      <p:sp>
        <p:nvSpPr>
          <p:cNvPr id="5" name="Content Placeholder 2">
            <a:extLst>
              <a:ext uri="{FF2B5EF4-FFF2-40B4-BE49-F238E27FC236}">
                <a16:creationId xmlns:a16="http://schemas.microsoft.com/office/drawing/2014/main" id="{ADB4B60D-1CA8-9541-93C0-4F237D1C93EC}"/>
              </a:ext>
            </a:extLst>
          </p:cNvPr>
          <p:cNvSpPr txBox="1">
            <a:spLocks/>
          </p:cNvSpPr>
          <p:nvPr/>
        </p:nvSpPr>
        <p:spPr>
          <a:xfrm>
            <a:off x="454100" y="1793177"/>
            <a:ext cx="11506061" cy="4955354"/>
          </a:xfrm>
          <a:prstGeom prst="rect">
            <a:avLst/>
          </a:prstGeom>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pPr>
            <a:r>
              <a:rPr lang="en-IN" b="1" dirty="0"/>
              <a:t>Objects communicate via messaging (method calls).</a:t>
            </a:r>
          </a:p>
          <a:p>
            <a:pPr marL="800100" lvl="1" indent="-342900">
              <a:lnSpc>
                <a:spcPct val="100000"/>
              </a:lnSpc>
              <a:spcBef>
                <a:spcPts val="1000"/>
              </a:spcBef>
            </a:pPr>
            <a:r>
              <a:rPr lang="en-IN" dirty="0"/>
              <a:t>Messages allow (receiving) object to determine implementation.</a:t>
            </a:r>
          </a:p>
          <a:p>
            <a:pPr marL="684000" lvl="1" indent="-342000">
              <a:lnSpc>
                <a:spcPct val="100000"/>
              </a:lnSpc>
              <a:spcBef>
                <a:spcPts val="1000"/>
              </a:spcBef>
              <a:buFont typeface="Arial" panose="020B0604020202020204" pitchFamily="34" charset="0"/>
              <a:buNone/>
            </a:pPr>
            <a:endParaRPr lang="en-US" dirty="0">
              <a:solidFill>
                <a:srgbClr val="F3622C"/>
              </a:solidFill>
              <a:latin typeface="Consolas" panose="020B0609020204030204" pitchFamily="49" charset="0"/>
            </a:endParaRPr>
          </a:p>
          <a:p>
            <a:pPr marL="684000" lvl="1" indent="-342000">
              <a:lnSpc>
                <a:spcPct val="100000"/>
              </a:lnSpc>
              <a:spcBef>
                <a:spcPts val="1000"/>
              </a:spcBef>
              <a:buFont typeface="Arial" panose="020B0604020202020204" pitchFamily="34" charset="0"/>
              <a:buNone/>
            </a:pPr>
            <a:endParaRPr lang="en-US" dirty="0">
              <a:solidFill>
                <a:srgbClr val="F3622C"/>
              </a:solidFill>
              <a:latin typeface="Consolas" panose="020B0609020204030204" pitchFamily="49" charset="0"/>
            </a:endParaRPr>
          </a:p>
          <a:p>
            <a:pPr marL="684000" lvl="1" indent="-342000">
              <a:lnSpc>
                <a:spcPct val="100000"/>
              </a:lnSpc>
              <a:spcBef>
                <a:spcPts val="1000"/>
              </a:spcBef>
              <a:buFont typeface="Arial" panose="020B0604020202020204" pitchFamily="34" charset="0"/>
              <a:buNone/>
            </a:pPr>
            <a:endParaRPr lang="en-US" dirty="0">
              <a:solidFill>
                <a:srgbClr val="F3622C"/>
              </a:solidFill>
              <a:latin typeface="Consolas" panose="020B0609020204030204" pitchFamily="49" charset="0"/>
            </a:endParaRPr>
          </a:p>
          <a:p>
            <a:pPr marL="684000" lvl="1" indent="-342000">
              <a:lnSpc>
                <a:spcPct val="100000"/>
              </a:lnSpc>
              <a:spcBef>
                <a:spcPts val="1000"/>
              </a:spcBef>
              <a:buFont typeface="Arial" panose="020B0604020202020204" pitchFamily="34" charset="0"/>
              <a:buNone/>
            </a:pPr>
            <a:r>
              <a:rPr lang="en-US" b="1" dirty="0">
                <a:solidFill>
                  <a:srgbClr val="0070C0"/>
                </a:solidFill>
                <a:latin typeface="Consolas" panose="020B0609020204030204" pitchFamily="49" charset="0"/>
              </a:rPr>
              <a:t>for</a:t>
            </a:r>
            <a:r>
              <a:rPr lang="en-US" b="1" dirty="0">
                <a:latin typeface="Consolas" panose="020B0609020204030204" pitchFamily="49" charset="0"/>
              </a:rPr>
              <a:t>(Student stu </a:t>
            </a:r>
            <a:r>
              <a:rPr lang="en-US" b="1" dirty="0">
                <a:solidFill>
                  <a:srgbClr val="F3622C"/>
                </a:solidFill>
                <a:latin typeface="Consolas" panose="020B0609020204030204" pitchFamily="49" charset="0"/>
              </a:rPr>
              <a:t>:</a:t>
            </a:r>
            <a:r>
              <a:rPr lang="en-US" b="1" dirty="0">
                <a:latin typeface="Consolas" panose="020B0609020204030204" pitchFamily="49" charset="0"/>
              </a:rPr>
              <a:t> students){ </a:t>
            </a:r>
          </a:p>
          <a:p>
            <a:pPr marL="684000" lvl="1" indent="-342000">
              <a:lnSpc>
                <a:spcPct val="100000"/>
              </a:lnSpc>
              <a:spcBef>
                <a:spcPts val="1000"/>
              </a:spcBef>
              <a:buFont typeface="Arial" panose="020B0604020202020204" pitchFamily="34" charset="0"/>
              <a:buNone/>
            </a:pPr>
            <a:r>
              <a:rPr lang="en-US" b="1" dirty="0">
                <a:latin typeface="Consolas" panose="020B0609020204030204" pitchFamily="49" charset="0"/>
              </a:rPr>
              <a:t>	</a:t>
            </a:r>
          </a:p>
          <a:p>
            <a:pPr marL="684000" lvl="1" indent="-342000">
              <a:lnSpc>
                <a:spcPct val="100000"/>
              </a:lnSpc>
              <a:spcBef>
                <a:spcPts val="1000"/>
              </a:spcBef>
              <a:buFont typeface="Arial" panose="020B0604020202020204" pitchFamily="34" charset="0"/>
              <a:buNone/>
            </a:pPr>
            <a:r>
              <a:rPr lang="en-US" b="1" dirty="0">
                <a:latin typeface="Consolas" panose="020B0609020204030204" pitchFamily="49" charset="0"/>
              </a:rPr>
              <a:t>	stu.doLab(2);</a:t>
            </a:r>
          </a:p>
          <a:p>
            <a:pPr marL="684000" lvl="1" indent="-342000">
              <a:lnSpc>
                <a:spcPct val="100000"/>
              </a:lnSpc>
              <a:spcBef>
                <a:spcPts val="1000"/>
              </a:spcBef>
              <a:buFont typeface="Arial" panose="020B0604020202020204" pitchFamily="34" charset="0"/>
              <a:buNone/>
            </a:pPr>
            <a:endParaRPr lang="en-US" b="1" dirty="0">
              <a:latin typeface="Consolas" panose="020B0609020204030204" pitchFamily="49" charset="0"/>
            </a:endParaRPr>
          </a:p>
          <a:p>
            <a:pPr marL="684000" lvl="1" indent="-342000">
              <a:lnSpc>
                <a:spcPct val="100000"/>
              </a:lnSpc>
              <a:spcBef>
                <a:spcPts val="1000"/>
              </a:spcBef>
              <a:buFont typeface="Arial" panose="020B0604020202020204" pitchFamily="34" charset="0"/>
              <a:buNone/>
            </a:pPr>
            <a:r>
              <a:rPr lang="en-US" b="1" dirty="0">
                <a:latin typeface="Consolas" panose="020B0609020204030204" pitchFamily="49" charset="0"/>
              </a:rPr>
              <a:t>}</a:t>
            </a:r>
          </a:p>
          <a:p>
            <a:pPr marL="684000" lvl="1" indent="-342000">
              <a:lnSpc>
                <a:spcPct val="100000"/>
              </a:lnSpc>
              <a:spcBef>
                <a:spcPts val="1000"/>
              </a:spcBef>
              <a:buFont typeface="Arial" panose="020B0604020202020204" pitchFamily="34" charset="0"/>
              <a:buNone/>
            </a:pPr>
            <a:endParaRPr lang="en-US" dirty="0">
              <a:latin typeface="Consolas" panose="020B0609020204030204" pitchFamily="49" charset="0"/>
            </a:endParaRPr>
          </a:p>
        </p:txBody>
      </p:sp>
      <p:pic>
        <p:nvPicPr>
          <p:cNvPr id="6" name="Picture 5" descr="Decorative image: Two people using sign language to communicate.">
            <a:extLst>
              <a:ext uri="{FF2B5EF4-FFF2-40B4-BE49-F238E27FC236}">
                <a16:creationId xmlns:a16="http://schemas.microsoft.com/office/drawing/2014/main" id="{9F093B51-A324-74D2-F9DD-2EAFBFFEDD8B}"/>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9685711" y="1707292"/>
            <a:ext cx="2052189" cy="1368256"/>
          </a:xfrm>
          <a:prstGeom prst="rect">
            <a:avLst/>
          </a:prstGeom>
          <a:ln>
            <a:noFill/>
          </a:ln>
          <a:effectLst/>
        </p:spPr>
      </p:pic>
      <p:pic>
        <p:nvPicPr>
          <p:cNvPr id="7" name="Picture 2" descr="Decorative image: A blue and white megaphone.">
            <a:extLst>
              <a:ext uri="{FF2B5EF4-FFF2-40B4-BE49-F238E27FC236}">
                <a16:creationId xmlns:a16="http://schemas.microsoft.com/office/drawing/2014/main" id="{9369C793-8EF5-B5B6-F0B2-616E1D5D9B73}"/>
              </a:ext>
              <a:ext uri="{C183D7F6-B498-43B3-948B-1728B52AA6E4}">
                <adec:decorative xmlns:adec="http://schemas.microsoft.com/office/drawing/2017/decorative" val="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5770" y="4417801"/>
            <a:ext cx="741680" cy="741680"/>
          </a:xfrm>
          <a:prstGeom prst="rect">
            <a:avLst/>
          </a:prstGeom>
          <a:noFill/>
          <a:extLst>
            <a:ext uri="{909E8E84-426E-40DD-AFC4-6F175D3DCCD1}">
              <a14:hiddenFill xmlns:a14="http://schemas.microsoft.com/office/drawing/2010/main">
                <a:solidFill>
                  <a:srgbClr val="FFFFFF"/>
                </a:solidFill>
              </a14:hiddenFill>
            </a:ext>
          </a:extLst>
        </p:spPr>
      </p:pic>
      <p:sp>
        <p:nvSpPr>
          <p:cNvPr id="8" name="Thought Bubble: Cloud 7">
            <a:extLst>
              <a:ext uri="{FF2B5EF4-FFF2-40B4-BE49-F238E27FC236}">
                <a16:creationId xmlns:a16="http://schemas.microsoft.com/office/drawing/2014/main" id="{DBFD8555-B178-2CE1-325C-377FD7D279E9}"/>
              </a:ext>
            </a:extLst>
          </p:cNvPr>
          <p:cNvSpPr/>
          <p:nvPr/>
        </p:nvSpPr>
        <p:spPr>
          <a:xfrm>
            <a:off x="4533666" y="4491376"/>
            <a:ext cx="1290320" cy="460768"/>
          </a:xfrm>
          <a:prstGeom prst="cloudCallout">
            <a:avLst>
              <a:gd name="adj1" fmla="val -71792"/>
              <a:gd name="adj2" fmla="val 16429"/>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en-GB" sz="1200" b="1" dirty="0">
                <a:solidFill>
                  <a:schemeClr val="tx1"/>
                </a:solidFill>
              </a:rPr>
              <a:t>Do lab 2</a:t>
            </a:r>
            <a:endParaRPr lang="en-GB" sz="1600" b="1" dirty="0">
              <a:solidFill>
                <a:schemeClr val="tx1"/>
              </a:solidFill>
            </a:endParaRPr>
          </a:p>
        </p:txBody>
      </p:sp>
      <p:pic>
        <p:nvPicPr>
          <p:cNvPr id="9" name="Picture 8" descr="A UML class diagram displaying two classes: 'Course' and 'Student'. The 'Student' class contains a dropdown menu titled 'Methods', listing attributes and behaviors: attendance, doLab, experience, name, and register. An arrow points from the 'Course' class to the 'Student' class, with an asterisk (*) near the arrowhead, indicating a one-to-many relationship (one course can have multiple students).">
            <a:extLst>
              <a:ext uri="{FF2B5EF4-FFF2-40B4-BE49-F238E27FC236}">
                <a16:creationId xmlns:a16="http://schemas.microsoft.com/office/drawing/2014/main" id="{37D7B889-41F9-6984-AFA2-A67C302B1D7C}"/>
              </a:ext>
            </a:extLst>
          </p:cNvPr>
          <p:cNvPicPr>
            <a:picLocks noChangeAspect="1"/>
          </p:cNvPicPr>
          <p:nvPr/>
        </p:nvPicPr>
        <p:blipFill>
          <a:blip r:embed="rId5"/>
          <a:stretch>
            <a:fillRect/>
          </a:stretch>
        </p:blipFill>
        <p:spPr>
          <a:xfrm>
            <a:off x="6911621" y="3660221"/>
            <a:ext cx="4838743" cy="2265330"/>
          </a:xfrm>
          <a:prstGeom prst="rect">
            <a:avLst/>
          </a:prstGeom>
        </p:spPr>
      </p:pic>
    </p:spTree>
    <p:extLst>
      <p:ext uri="{BB962C8B-B14F-4D97-AF65-F5344CB8AC3E}">
        <p14:creationId xmlns:p14="http://schemas.microsoft.com/office/powerpoint/2010/main" val="2205634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36099-01CB-19CE-1DAB-FBD7773DC6A5}"/>
              </a:ext>
            </a:extLst>
          </p:cNvPr>
          <p:cNvSpPr>
            <a:spLocks noGrp="1"/>
          </p:cNvSpPr>
          <p:nvPr>
            <p:ph type="ctrTitle"/>
          </p:nvPr>
        </p:nvSpPr>
        <p:spPr/>
        <p:txBody>
          <a:bodyPr/>
          <a:lstStyle/>
          <a:p>
            <a:r>
              <a:rPr lang="en-GB" dirty="0"/>
              <a:t>What is an OO data type?</a:t>
            </a:r>
          </a:p>
        </p:txBody>
      </p:sp>
      <p:sp>
        <p:nvSpPr>
          <p:cNvPr id="4" name="Slide Number Placeholder 3">
            <a:extLst>
              <a:ext uri="{FF2B5EF4-FFF2-40B4-BE49-F238E27FC236}">
                <a16:creationId xmlns:a16="http://schemas.microsoft.com/office/drawing/2014/main" id="{27FD60CE-EA64-0AB7-4A9B-70AE47E70B51}"/>
              </a:ext>
            </a:extLst>
          </p:cNvPr>
          <p:cNvSpPr>
            <a:spLocks noGrp="1"/>
          </p:cNvSpPr>
          <p:nvPr>
            <p:ph type="sldNum" sz="quarter" idx="12"/>
          </p:nvPr>
        </p:nvSpPr>
        <p:spPr/>
        <p:txBody>
          <a:bodyPr/>
          <a:lstStyle/>
          <a:p>
            <a:fld id="{F3469444-D02B-D446-9CF8-19DEDDE073D1}" type="slidenum">
              <a:rPr lang="en-US" smtClean="0"/>
              <a:pPr/>
              <a:t>9</a:t>
            </a:fld>
            <a:endParaRPr lang="en-US" dirty="0"/>
          </a:p>
        </p:txBody>
      </p:sp>
      <p:sp>
        <p:nvSpPr>
          <p:cNvPr id="7" name="Rectangle 3">
            <a:extLst>
              <a:ext uri="{FF2B5EF4-FFF2-40B4-BE49-F238E27FC236}">
                <a16:creationId xmlns:a16="http://schemas.microsoft.com/office/drawing/2014/main" id="{EEAF50B6-53BC-21A6-0D4C-F2B886D8BCAB}"/>
              </a:ext>
            </a:extLst>
          </p:cNvPr>
          <p:cNvSpPr txBox="1">
            <a:spLocks noChangeArrowheads="1"/>
          </p:cNvSpPr>
          <p:nvPr/>
        </p:nvSpPr>
        <p:spPr>
          <a:xfrm>
            <a:off x="443922" y="1676211"/>
            <a:ext cx="11455978" cy="49553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tabLst>
                <a:tab pos="2227263" algn="l"/>
                <a:tab pos="2519363" algn="l"/>
                <a:tab pos="5602288" algn="l"/>
                <a:tab pos="5943600" algn="l"/>
              </a:tabLst>
            </a:pPr>
            <a:r>
              <a:rPr lang="en-GB" b="1" dirty="0"/>
              <a:t>Class definition is a blueprint for making </a:t>
            </a:r>
            <a:r>
              <a:rPr lang="en-GB" b="1" i="1" dirty="0"/>
              <a:t>objects</a:t>
            </a:r>
          </a:p>
          <a:p>
            <a:pPr>
              <a:tabLst>
                <a:tab pos="2227263" algn="l"/>
                <a:tab pos="2519363" algn="l"/>
                <a:tab pos="5602288" algn="l"/>
                <a:tab pos="5943600" algn="l"/>
              </a:tabLst>
            </a:pPr>
            <a:r>
              <a:rPr lang="en-GB" b="1" dirty="0"/>
              <a:t>Fields</a:t>
            </a:r>
            <a:r>
              <a:rPr lang="en-GB" dirty="0"/>
              <a:t>	-	Constituent data parts, </a:t>
            </a:r>
            <a:r>
              <a:rPr lang="en-GB" b="1" dirty="0"/>
              <a:t>hold state</a:t>
            </a:r>
          </a:p>
          <a:p>
            <a:pPr>
              <a:tabLst>
                <a:tab pos="2227263" algn="l"/>
                <a:tab pos="2519363" algn="l"/>
                <a:tab pos="5602288" algn="l"/>
                <a:tab pos="5943600" algn="l"/>
              </a:tabLst>
            </a:pPr>
            <a:r>
              <a:rPr lang="en-GB" b="1" dirty="0"/>
              <a:t>Methods</a:t>
            </a:r>
            <a:r>
              <a:rPr lang="en-GB" dirty="0"/>
              <a:t>	- 	Methods that define </a:t>
            </a:r>
            <a:r>
              <a:rPr lang="en-GB" b="1" dirty="0"/>
              <a:t>behaviour		</a:t>
            </a:r>
          </a:p>
        </p:txBody>
      </p:sp>
      <p:sp>
        <p:nvSpPr>
          <p:cNvPr id="8" name="Rectangle 14">
            <a:extLst>
              <a:ext uri="{FF2B5EF4-FFF2-40B4-BE49-F238E27FC236}">
                <a16:creationId xmlns:a16="http://schemas.microsoft.com/office/drawing/2014/main" id="{6E2B3AD3-280B-7F2C-5CBD-756A84346EBF}"/>
              </a:ext>
            </a:extLst>
          </p:cNvPr>
          <p:cNvSpPr>
            <a:spLocks noChangeArrowheads="1"/>
          </p:cNvSpPr>
          <p:nvPr/>
        </p:nvSpPr>
        <p:spPr bwMode="auto">
          <a:xfrm>
            <a:off x="1697021" y="4972817"/>
            <a:ext cx="1200050" cy="335989"/>
          </a:xfrm>
          <a:prstGeom prst="rect">
            <a:avLst/>
          </a:prstGeom>
          <a:solidFill>
            <a:schemeClr val="bg1"/>
          </a:solidFill>
          <a:ln w="12700">
            <a:noFill/>
            <a:miter lim="800000"/>
            <a:headEnd/>
            <a:tailEnd/>
          </a:ln>
        </p:spPr>
        <p:txBody>
          <a:bodyPr lIns="90488" tIns="44450" rIns="90488" bIns="44450" anchor="ctr"/>
          <a:lstStyle/>
          <a:p>
            <a:pPr algn="r" defTabSz="739775" eaLnBrk="0" hangingPunct="0"/>
            <a:r>
              <a:rPr lang="en-GB" sz="1600" b="1" i="1" dirty="0"/>
              <a:t>Methods</a:t>
            </a:r>
          </a:p>
        </p:txBody>
      </p:sp>
      <p:sp>
        <p:nvSpPr>
          <p:cNvPr id="9" name="Rectangle 15">
            <a:extLst>
              <a:ext uri="{FF2B5EF4-FFF2-40B4-BE49-F238E27FC236}">
                <a16:creationId xmlns:a16="http://schemas.microsoft.com/office/drawing/2014/main" id="{0C7D4F03-7060-D13B-3BA8-CB01A7CEDB2F}"/>
              </a:ext>
            </a:extLst>
          </p:cNvPr>
          <p:cNvSpPr>
            <a:spLocks noChangeArrowheads="1"/>
          </p:cNvSpPr>
          <p:nvPr/>
        </p:nvSpPr>
        <p:spPr bwMode="auto">
          <a:xfrm>
            <a:off x="1909614" y="3587248"/>
            <a:ext cx="998846" cy="762000"/>
          </a:xfrm>
          <a:prstGeom prst="rect">
            <a:avLst/>
          </a:prstGeom>
          <a:solidFill>
            <a:schemeClr val="bg1"/>
          </a:solidFill>
          <a:ln w="12700">
            <a:noFill/>
            <a:miter lim="800000"/>
            <a:headEnd/>
            <a:tailEnd/>
          </a:ln>
        </p:spPr>
        <p:txBody>
          <a:bodyPr lIns="90488" tIns="44450" rIns="90488" bIns="44450" anchor="ctr"/>
          <a:lstStyle/>
          <a:p>
            <a:pPr algn="r" defTabSz="739775" eaLnBrk="0" hangingPunct="0"/>
            <a:r>
              <a:rPr lang="en-GB" sz="1600" b="1" i="1" dirty="0"/>
              <a:t>Fields</a:t>
            </a:r>
          </a:p>
        </p:txBody>
      </p:sp>
      <p:sp>
        <p:nvSpPr>
          <p:cNvPr id="10" name="Rectangle 18">
            <a:extLst>
              <a:ext uri="{FF2B5EF4-FFF2-40B4-BE49-F238E27FC236}">
                <a16:creationId xmlns:a16="http://schemas.microsoft.com/office/drawing/2014/main" id="{C080CF03-91DC-68CA-2C21-E66E380D7FFD}"/>
              </a:ext>
            </a:extLst>
          </p:cNvPr>
          <p:cNvSpPr>
            <a:spLocks noChangeArrowheads="1"/>
          </p:cNvSpPr>
          <p:nvPr/>
        </p:nvSpPr>
        <p:spPr bwMode="auto">
          <a:xfrm flipV="1">
            <a:off x="8540317" y="4543113"/>
            <a:ext cx="2434232" cy="582211"/>
          </a:xfrm>
          <a:prstGeom prst="rect">
            <a:avLst/>
          </a:prstGeom>
          <a:solidFill>
            <a:schemeClr val="bg1">
              <a:lumMod val="95000"/>
            </a:schemeClr>
          </a:solidFill>
          <a:ln>
            <a:headEnd/>
            <a:tailEnd/>
          </a:ln>
        </p:spPr>
        <p:style>
          <a:lnRef idx="3">
            <a:schemeClr val="lt1"/>
          </a:lnRef>
          <a:fillRef idx="1">
            <a:schemeClr val="accent6"/>
          </a:fillRef>
          <a:effectRef idx="1">
            <a:schemeClr val="accent6"/>
          </a:effectRef>
          <a:fontRef idx="minor">
            <a:schemeClr val="lt1"/>
          </a:fontRef>
        </p:style>
        <p:txBody>
          <a:bodyPr rot="10800000" wrap="square" lIns="84138" tIns="44450" rIns="84138" bIns="44450">
            <a:spAutoFit/>
          </a:bodyPr>
          <a:lstStyle/>
          <a:p>
            <a:pPr marL="266700" indent="-266700" defTabSz="709613" eaLnBrk="0" hangingPunct="0">
              <a:defRPr/>
            </a:pPr>
            <a:r>
              <a:rPr lang="en-GB" sz="1600" b="1" dirty="0">
                <a:solidFill>
                  <a:schemeClr val="tx1"/>
                </a:solidFill>
              </a:rPr>
              <a:t>Public members are</a:t>
            </a:r>
          </a:p>
          <a:p>
            <a:pPr marL="266700" indent="-266700" defTabSz="709613" eaLnBrk="0" hangingPunct="0">
              <a:defRPr/>
            </a:pPr>
            <a:r>
              <a:rPr lang="en-GB" sz="1600" b="1" dirty="0">
                <a:solidFill>
                  <a:schemeClr val="tx1"/>
                </a:solidFill>
              </a:rPr>
              <a:t>an object's interface </a:t>
            </a:r>
            <a:endParaRPr lang="en-US" sz="1600" b="1" dirty="0">
              <a:solidFill>
                <a:schemeClr val="tx1"/>
              </a:solidFill>
              <a:latin typeface="Courier New" pitchFamily="49" charset="0"/>
            </a:endParaRPr>
          </a:p>
        </p:txBody>
      </p:sp>
      <p:sp>
        <p:nvSpPr>
          <p:cNvPr id="11" name="TextBox 10">
            <a:extLst>
              <a:ext uri="{FF2B5EF4-FFF2-40B4-BE49-F238E27FC236}">
                <a16:creationId xmlns:a16="http://schemas.microsoft.com/office/drawing/2014/main" id="{546AD688-3B76-3922-D392-D80C3E9435D2}"/>
              </a:ext>
            </a:extLst>
          </p:cNvPr>
          <p:cNvSpPr txBox="1"/>
          <p:nvPr/>
        </p:nvSpPr>
        <p:spPr>
          <a:xfrm>
            <a:off x="3090389" y="3366175"/>
            <a:ext cx="5328873" cy="3139321"/>
          </a:xfrm>
          <a:prstGeom prst="rect">
            <a:avLst/>
          </a:prstGeom>
          <a:solidFill>
            <a:schemeClr val="accent5">
              <a:lumMod val="20000"/>
              <a:lumOff val="80000"/>
            </a:schemeClr>
          </a:solidFill>
          <a:ln>
            <a:noFill/>
          </a:ln>
          <a:effectLst>
            <a:outerShdw blurRad="50800" dist="38100" algn="l" rotWithShape="0">
              <a:prstClr val="black">
                <a:alpha val="40000"/>
              </a:prstClr>
            </a:outerShdw>
          </a:effectLst>
        </p:spPr>
        <p:txBody>
          <a:bodyPr wrap="square">
            <a:spAutoFit/>
          </a:bodyPr>
          <a:lstStyle/>
          <a:p>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class</a:t>
            </a:r>
            <a:r>
              <a:rPr lang="en-GB" sz="1800" b="1" dirty="0">
                <a:solidFill>
                  <a:srgbClr val="000000"/>
                </a:solidFill>
                <a:latin typeface="Consolas" panose="020B0609020204030204" pitchFamily="49" charset="0"/>
              </a:rPr>
              <a:t> </a:t>
            </a:r>
            <a:r>
              <a:rPr lang="en-GB" sz="1800" b="1" dirty="0">
                <a:solidFill>
                  <a:srgbClr val="2B91AF"/>
                </a:solidFill>
                <a:latin typeface="Consolas" panose="020B0609020204030204" pitchFamily="49" charset="0"/>
              </a:rPr>
              <a:t>Car</a:t>
            </a:r>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String</a:t>
            </a:r>
            <a:r>
              <a:rPr lang="en-GB" sz="1800" b="1" dirty="0">
                <a:solidFill>
                  <a:srgbClr val="000000"/>
                </a:solidFill>
                <a:latin typeface="Consolas" panose="020B0609020204030204" pitchFamily="49" charset="0"/>
              </a:rPr>
              <a:t> make;</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speed;</a:t>
            </a:r>
          </a:p>
          <a:p>
            <a:endParaRPr lang="en-GB" sz="1800" b="1" dirty="0">
              <a:solidFill>
                <a:srgbClr val="000000"/>
              </a:solidFill>
              <a:latin typeface="Consolas" panose="020B0609020204030204" pitchFamily="49" charset="0"/>
            </a:endParaRP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start() {</a:t>
            </a:r>
          </a:p>
          <a:p>
            <a:r>
              <a:rPr lang="en-GB" sz="1800" b="1" dirty="0">
                <a:solidFill>
                  <a:srgbClr val="000000"/>
                </a:solidFill>
                <a:latin typeface="Consolas" panose="020B0609020204030204" pitchFamily="49" charset="0"/>
              </a:rPr>
              <a:t>        speed = 1;</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public</a:t>
            </a:r>
            <a:r>
              <a:rPr lang="en-GB" sz="1800" b="1" dirty="0">
                <a:solidFill>
                  <a:srgbClr val="000000"/>
                </a:solidFill>
                <a:latin typeface="Consolas" panose="020B0609020204030204" pitchFamily="49" charset="0"/>
              </a:rPr>
              <a:t> </a:t>
            </a:r>
            <a:r>
              <a:rPr lang="en-GB" sz="1800" b="1" dirty="0">
                <a:solidFill>
                  <a:srgbClr val="0000FF"/>
                </a:solidFill>
                <a:latin typeface="Consolas" panose="020B0609020204030204" pitchFamily="49" charset="0"/>
              </a:rPr>
              <a:t>void</a:t>
            </a:r>
            <a:r>
              <a:rPr lang="en-GB" sz="1800" b="1" dirty="0">
                <a:solidFill>
                  <a:srgbClr val="000000"/>
                </a:solidFill>
                <a:latin typeface="Consolas" panose="020B0609020204030204" pitchFamily="49" charset="0"/>
              </a:rPr>
              <a:t> accelerate(</a:t>
            </a:r>
            <a:r>
              <a:rPr lang="en-GB" sz="1800" b="1" dirty="0">
                <a:solidFill>
                  <a:srgbClr val="0000FF"/>
                </a:solidFill>
                <a:latin typeface="Consolas" panose="020B0609020204030204" pitchFamily="49" charset="0"/>
              </a:rPr>
              <a:t>int</a:t>
            </a:r>
            <a:r>
              <a:rPr lang="en-GB" sz="1800" b="1" dirty="0">
                <a:solidFill>
                  <a:srgbClr val="000000"/>
                </a:solidFill>
                <a:latin typeface="Consolas" panose="020B0609020204030204" pitchFamily="49" charset="0"/>
              </a:rPr>
              <a:t> amount) {</a:t>
            </a:r>
          </a:p>
          <a:p>
            <a:r>
              <a:rPr lang="en-GB" sz="1800" b="1" dirty="0">
                <a:solidFill>
                  <a:srgbClr val="000000"/>
                </a:solidFill>
                <a:latin typeface="Consolas" panose="020B0609020204030204" pitchFamily="49" charset="0"/>
              </a:rPr>
              <a:t>        speed += amount;</a:t>
            </a:r>
          </a:p>
          <a:p>
            <a:r>
              <a:rPr lang="en-GB" sz="1800" b="1" dirty="0">
                <a:solidFill>
                  <a:srgbClr val="000000"/>
                </a:solidFill>
                <a:latin typeface="Consolas" panose="020B0609020204030204" pitchFamily="49" charset="0"/>
              </a:rPr>
              <a:t>    }</a:t>
            </a:r>
          </a:p>
          <a:p>
            <a:r>
              <a:rPr lang="en-GB" sz="1800" b="1" dirty="0">
                <a:solidFill>
                  <a:srgbClr val="000000"/>
                </a:solidFill>
                <a:latin typeface="Consolas" panose="020B0609020204030204" pitchFamily="49" charset="0"/>
              </a:rPr>
              <a:t>}</a:t>
            </a:r>
          </a:p>
        </p:txBody>
      </p:sp>
      <p:sp>
        <p:nvSpPr>
          <p:cNvPr id="12" name="Left Bracket 11">
            <a:extLst>
              <a:ext uri="{FF2B5EF4-FFF2-40B4-BE49-F238E27FC236}">
                <a16:creationId xmlns:a16="http://schemas.microsoft.com/office/drawing/2014/main" id="{15A1D313-D2D8-39F4-2931-B8B43891EAB1}"/>
              </a:ext>
            </a:extLst>
          </p:cNvPr>
          <p:cNvSpPr/>
          <p:nvPr/>
        </p:nvSpPr>
        <p:spPr>
          <a:xfrm>
            <a:off x="2948558" y="4662489"/>
            <a:ext cx="162560" cy="1320874"/>
          </a:xfrm>
          <a:prstGeom prst="leftBracket">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b="1" dirty="0"/>
          </a:p>
        </p:txBody>
      </p:sp>
      <p:sp>
        <p:nvSpPr>
          <p:cNvPr id="13" name="Left Bracket 12">
            <a:extLst>
              <a:ext uri="{FF2B5EF4-FFF2-40B4-BE49-F238E27FC236}">
                <a16:creationId xmlns:a16="http://schemas.microsoft.com/office/drawing/2014/main" id="{BAB4ACEB-0284-B515-62B9-ADEA5E7E6E99}"/>
              </a:ext>
            </a:extLst>
          </p:cNvPr>
          <p:cNvSpPr/>
          <p:nvPr/>
        </p:nvSpPr>
        <p:spPr>
          <a:xfrm>
            <a:off x="2948558" y="3819209"/>
            <a:ext cx="123116" cy="634026"/>
          </a:xfrm>
          <a:prstGeom prst="leftBracket">
            <a:avLst/>
          </a:prstGeom>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GB" b="1" dirty="0"/>
          </a:p>
        </p:txBody>
      </p:sp>
      <p:sp>
        <p:nvSpPr>
          <p:cNvPr id="14" name="Rectangle 17">
            <a:extLst>
              <a:ext uri="{FF2B5EF4-FFF2-40B4-BE49-F238E27FC236}">
                <a16:creationId xmlns:a16="http://schemas.microsoft.com/office/drawing/2014/main" id="{71BD2544-6DFB-33DE-8D3A-85EC4CBF9E0E}"/>
              </a:ext>
            </a:extLst>
          </p:cNvPr>
          <p:cNvSpPr>
            <a:spLocks noChangeArrowheads="1"/>
          </p:cNvSpPr>
          <p:nvPr/>
        </p:nvSpPr>
        <p:spPr bwMode="auto">
          <a:xfrm flipV="1">
            <a:off x="1714645" y="5336984"/>
            <a:ext cx="1200050" cy="305212"/>
          </a:xfrm>
          <a:prstGeom prst="rect">
            <a:avLst/>
          </a:prstGeom>
          <a:solidFill>
            <a:schemeClr val="bg1">
              <a:lumMod val="95000"/>
            </a:schemeClr>
          </a:solidFill>
          <a:ln>
            <a:headEnd/>
            <a:tailEnd/>
          </a:ln>
        </p:spPr>
        <p:style>
          <a:lnRef idx="0">
            <a:schemeClr val="accent6"/>
          </a:lnRef>
          <a:fillRef idx="3">
            <a:schemeClr val="accent6"/>
          </a:fillRef>
          <a:effectRef idx="3">
            <a:schemeClr val="accent6"/>
          </a:effectRef>
          <a:fontRef idx="minor">
            <a:schemeClr val="lt1"/>
          </a:fontRef>
        </p:style>
        <p:txBody>
          <a:bodyPr rot="10800000" wrap="square" lIns="84138" tIns="44450" rIns="84138" bIns="44450">
            <a:spAutoFit/>
          </a:bodyPr>
          <a:lstStyle/>
          <a:p>
            <a:pPr marL="266700" indent="-266700" defTabSz="709613" eaLnBrk="0" hangingPunct="0">
              <a:defRPr/>
            </a:pPr>
            <a:r>
              <a:rPr lang="en-GB" sz="1400" b="1" dirty="0">
                <a:solidFill>
                  <a:schemeClr val="tx1"/>
                </a:solidFill>
              </a:rPr>
              <a:t>Behaviour</a:t>
            </a:r>
            <a:endParaRPr lang="en-US" sz="1400" b="1" dirty="0">
              <a:solidFill>
                <a:schemeClr val="tx1"/>
              </a:solidFill>
              <a:latin typeface="Courier New" pitchFamily="49" charset="0"/>
            </a:endParaRPr>
          </a:p>
        </p:txBody>
      </p:sp>
      <p:sp>
        <p:nvSpPr>
          <p:cNvPr id="15" name="Rectangle 18">
            <a:extLst>
              <a:ext uri="{FF2B5EF4-FFF2-40B4-BE49-F238E27FC236}">
                <a16:creationId xmlns:a16="http://schemas.microsoft.com/office/drawing/2014/main" id="{AE2E40AF-21E4-159E-C3FE-C55808597B16}"/>
              </a:ext>
            </a:extLst>
          </p:cNvPr>
          <p:cNvSpPr>
            <a:spLocks noChangeArrowheads="1"/>
          </p:cNvSpPr>
          <p:nvPr/>
        </p:nvSpPr>
        <p:spPr bwMode="auto">
          <a:xfrm flipV="1">
            <a:off x="2029237" y="4093898"/>
            <a:ext cx="846485" cy="335989"/>
          </a:xfrm>
          <a:prstGeom prst="rect">
            <a:avLst/>
          </a:prstGeom>
          <a:solidFill>
            <a:schemeClr val="bg1">
              <a:lumMod val="95000"/>
            </a:schemeClr>
          </a:solidFill>
          <a:ln>
            <a:headEnd/>
            <a:tailEnd/>
          </a:ln>
        </p:spPr>
        <p:style>
          <a:lnRef idx="0">
            <a:schemeClr val="accent6"/>
          </a:lnRef>
          <a:fillRef idx="3">
            <a:schemeClr val="accent6"/>
          </a:fillRef>
          <a:effectRef idx="3">
            <a:schemeClr val="accent6"/>
          </a:effectRef>
          <a:fontRef idx="minor">
            <a:schemeClr val="lt1"/>
          </a:fontRef>
        </p:style>
        <p:txBody>
          <a:bodyPr rot="10800000" wrap="square" lIns="84138" tIns="44450" rIns="84138" bIns="44450">
            <a:spAutoFit/>
          </a:bodyPr>
          <a:lstStyle/>
          <a:p>
            <a:pPr marL="266700" indent="-266700" defTabSz="709613" eaLnBrk="0" hangingPunct="0">
              <a:defRPr/>
            </a:pPr>
            <a:r>
              <a:rPr lang="en-GB" sz="1600" b="1" dirty="0">
                <a:solidFill>
                  <a:schemeClr val="tx1"/>
                </a:solidFill>
              </a:rPr>
              <a:t>State</a:t>
            </a:r>
            <a:endParaRPr lang="en-US" sz="1600" b="1" dirty="0">
              <a:solidFill>
                <a:schemeClr val="tx1"/>
              </a:solidFill>
              <a:latin typeface="Courier New" pitchFamily="49" charset="0"/>
            </a:endParaRPr>
          </a:p>
        </p:txBody>
      </p:sp>
    </p:spTree>
    <p:extLst>
      <p:ext uri="{BB962C8B-B14F-4D97-AF65-F5344CB8AC3E}">
        <p14:creationId xmlns:p14="http://schemas.microsoft.com/office/powerpoint/2010/main" val="6225262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861ba5a240904b86632099fc56e12dead204a13"/>
</p:tagLst>
</file>

<file path=ppt/theme/theme1.xml><?xml version="1.0" encoding="utf-8"?>
<a:theme xmlns:a="http://schemas.openxmlformats.org/drawingml/2006/main" name="Master">
  <a:themeElements>
    <a:clrScheme name="QA Branding Custom Colour Set">
      <a:dk1>
        <a:srgbClr val="004050"/>
      </a:dk1>
      <a:lt1>
        <a:srgbClr val="FFFFFF"/>
      </a:lt1>
      <a:dk2>
        <a:srgbClr val="00EDB5"/>
      </a:dk2>
      <a:lt2>
        <a:srgbClr val="FFFFFF"/>
      </a:lt2>
      <a:accent1>
        <a:srgbClr val="004050"/>
      </a:accent1>
      <a:accent2>
        <a:srgbClr val="00EDB5"/>
      </a:accent2>
      <a:accent3>
        <a:srgbClr val="7F007D"/>
      </a:accent3>
      <a:accent4>
        <a:srgbClr val="FF004C"/>
      </a:accent4>
      <a:accent5>
        <a:srgbClr val="F8D237"/>
      </a:accent5>
      <a:accent6>
        <a:srgbClr val="F3612C"/>
      </a:accent6>
      <a:hlink>
        <a:srgbClr val="004050"/>
      </a:hlink>
      <a:folHlink>
        <a:srgbClr val="00EDB5"/>
      </a:folHlink>
    </a:clrScheme>
    <a:fontScheme name="QA Brand Fonts 2019">
      <a:majorFont>
        <a:latin typeface="Krana Fat B"/>
        <a:ea typeface=""/>
        <a:cs typeface=""/>
      </a:majorFont>
      <a:minorFont>
        <a:latin typeface="Montserra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0" rIns="0" bIns="0" rtlCol="0" anchor="t" anchorCtr="0">
        <a:normAutofit/>
      </a:bodyPr>
      <a:lstStyle>
        <a:defPPr algn="l">
          <a:defRPr smtClean="0"/>
        </a:defPPr>
      </a:lstStyle>
    </a:txDef>
  </a:objectDefaults>
  <a:extraClrSchemeLst/>
  <a:extLst>
    <a:ext uri="{05A4C25C-085E-4340-85A3-A5531E510DB2}">
      <thm15:themeFamily xmlns:thm15="http://schemas.microsoft.com/office/thememl/2012/main" name="Trainer Slidedeck Template DRAFT v0.1" id="{7AC1CA74-4441-42CA-9897-72DF6ED83A1A}" vid="{6017FA94-E546-4DB4-BF25-6AABB84AA0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equenceNumber xmlns="6794D9DE-4FDF-4DC0-8B2C-5438320C69D5" xsi:nil="true"/>
    <IsBuildFile xmlns="6794D9DE-4FDF-4DC0-8B2C-5438320C69D5" xsi:nil="true"/>
    <BookTypeField0 xmlns="6794D9DE-4FDF-4DC0-8B2C-5438320C69D5">
      <Terms xmlns="http://schemas.microsoft.com/office/infopath/2007/PartnerControls">
        <TermInfo xmlns="http://schemas.microsoft.com/office/infopath/2007/PartnerControls">
          <TermName xmlns="http://schemas.microsoft.com/office/infopath/2007/PartnerControls">IK</TermName>
          <TermId xmlns="http://schemas.microsoft.com/office/infopath/2007/PartnerControls">5abe6401-e87a-4499-80b4-3d21a1a6ebd7</TermId>
        </TermInfo>
      </Terms>
    </BookType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Courseware" ma:contentTypeID="0x010100F0967B7CEE8D417F966757887D9466FB00B3EF5B1D149FDF49B1880C030D548140" ma:contentTypeVersion="0" ma:contentTypeDescription="Base content type which represents courseware documents" ma:contentTypeScope="" ma:versionID="ab0d7ca79e0ea5a537b031f986da336c">
  <xsd:schema xmlns:xsd="http://www.w3.org/2001/XMLSchema" xmlns:xs="http://www.w3.org/2001/XMLSchema" xmlns:p="http://schemas.microsoft.com/office/2006/metadata/properties" xmlns:ns2="6794D9DE-4FDF-4DC0-8B2C-5438320C69D5" targetNamespace="http://schemas.microsoft.com/office/2006/metadata/properties" ma:root="true" ma:fieldsID="7ff8e7c62cc10108c036e94c947d8fb9" ns2:_="">
    <xsd:import namespace="6794D9DE-4FDF-4DC0-8B2C-5438320C69D5"/>
    <xsd:element name="properties">
      <xsd:complexType>
        <xsd:sequence>
          <xsd:element name="documentManagement">
            <xsd:complexType>
              <xsd:all>
                <xsd:element ref="ns2:BookTypeField0" minOccurs="0"/>
                <xsd:element ref="ns2:SequenceNumber" minOccurs="0"/>
                <xsd:element ref="ns2:IsBuildFil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794D9DE-4FDF-4DC0-8B2C-5438320C69D5" elementFormDefault="qualified">
    <xsd:import namespace="http://schemas.microsoft.com/office/2006/documentManagement/types"/>
    <xsd:import namespace="http://schemas.microsoft.com/office/infopath/2007/PartnerControls"/>
    <xsd:element name="BookTypeField0" ma:index="9" nillable="true" ma:taxonomy="true" ma:internalName="BookTypeField0" ma:taxonomyFieldName="BookType" ma:displayName="Book Type" ma:fieldId="{e7c6b654-e04e-4e45-9cfd-676dbef3a3c6}" ma:sspId="63102202-80dd-4165-b1ca-d09cf2756dc1" ma:termSetId="3300959e-7346-4208-831a-90b552f1677b" ma:anchorId="00000000-0000-0000-0000-000000000000" ma:open="false" ma:isKeyword="false">
      <xsd:complexType>
        <xsd:sequence>
          <xsd:element ref="pc:Terms" minOccurs="0" maxOccurs="1"/>
        </xsd:sequence>
      </xsd:complexType>
    </xsd:element>
    <xsd:element name="SequenceNumber" ma:index="10" nillable="true" ma:displayName="Sequence Number" ma:decimals="0" ma:internalName="SequenceNumber">
      <xsd:simpleType>
        <xsd:restriction base="dms:Number"/>
      </xsd:simpleType>
    </xsd:element>
    <xsd:element name="IsBuildFile" ma:index="11" nillable="true" ma:displayName="Is Build File" ma:hidden="true" ma:internalName="IsBuildFil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B84FEBE-94F6-4AED-A494-5DF030D33ECA}">
  <ds:schemaRefs>
    <ds:schemaRef ds:uri="http://schemas.microsoft.com/office/2006/metadata/properties"/>
    <ds:schemaRef ds:uri="http://schemas.microsoft.com/office/infopath/2007/PartnerControls"/>
    <ds:schemaRef ds:uri="6794D9DE-4FDF-4DC0-8B2C-5438320C69D5"/>
  </ds:schemaRefs>
</ds:datastoreItem>
</file>

<file path=customXml/itemProps2.xml><?xml version="1.0" encoding="utf-8"?>
<ds:datastoreItem xmlns:ds="http://schemas.openxmlformats.org/officeDocument/2006/customXml" ds:itemID="{D839F13A-2840-491B-A04C-FDCD542FA14D}">
  <ds:schemaRefs>
    <ds:schemaRef ds:uri="http://schemas.microsoft.com/sharepoint/v3/contenttype/forms"/>
  </ds:schemaRefs>
</ds:datastoreItem>
</file>

<file path=customXml/itemProps3.xml><?xml version="1.0" encoding="utf-8"?>
<ds:datastoreItem xmlns:ds="http://schemas.openxmlformats.org/officeDocument/2006/customXml" ds:itemID="{92B06E99-7B7A-4264-935E-0D074237E5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794D9DE-4FDF-4DC0-8B2C-5438320C69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2742</Words>
  <Application>Microsoft Office PowerPoint</Application>
  <PresentationFormat>Widescreen</PresentationFormat>
  <Paragraphs>379</Paragraphs>
  <Slides>23</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Calibri</vt:lpstr>
      <vt:lpstr>Cascadia Mono</vt:lpstr>
      <vt:lpstr>Consolas</vt:lpstr>
      <vt:lpstr>Courier New</vt:lpstr>
      <vt:lpstr>Krana Fat B</vt:lpstr>
      <vt:lpstr>Lucida Console</vt:lpstr>
      <vt:lpstr>Montserrat</vt:lpstr>
      <vt:lpstr>Wingdings</vt:lpstr>
      <vt:lpstr>Master</vt:lpstr>
      <vt:lpstr>PowerPoint Presentation</vt:lpstr>
      <vt:lpstr>Object Oriented programming</vt:lpstr>
      <vt:lpstr>PowerPoint Presentation</vt:lpstr>
      <vt:lpstr>OO fundamentals – Abstraction</vt:lpstr>
      <vt:lpstr>An example of using abstraction</vt:lpstr>
      <vt:lpstr>OO fundamentals – Encapsulation</vt:lpstr>
      <vt:lpstr>Inheritance</vt:lpstr>
      <vt:lpstr>OO fundamentals – Objects communicate</vt:lpstr>
      <vt:lpstr>What is an OO data type?</vt:lpstr>
      <vt:lpstr>Creating objects</vt:lpstr>
      <vt:lpstr>Getters and setters</vt:lpstr>
      <vt:lpstr>Getters and setters</vt:lpstr>
      <vt:lpstr>Exposing state through Property methods</vt:lpstr>
      <vt:lpstr>Exposing state through Auto implemented Properties</vt:lpstr>
      <vt:lpstr>Object Construction</vt:lpstr>
      <vt:lpstr>Constructor</vt:lpstr>
      <vt:lpstr>Object Construction - Overloading</vt:lpstr>
      <vt:lpstr>Constructor Chaining Example</vt:lpstr>
      <vt:lpstr>The null Reference</vt:lpstr>
      <vt:lpstr>What is a struct ?</vt:lpstr>
      <vt:lpstr>An example of a struct</vt:lpstr>
      <vt:lpstr>PowerPoint Presentation</vt:lpstr>
      <vt:lpstr>Lab</vt:lpstr>
    </vt:vector>
  </TitlesOfParts>
  <Manager/>
  <Company>QA Ltd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Singh, Vaishali</dc:creator>
  <cp:keywords/>
  <dc:description/>
  <cp:lastModifiedBy>mike baradaran</cp:lastModifiedBy>
  <cp:revision>1058</cp:revision>
  <cp:lastPrinted>2019-07-03T09:46:41Z</cp:lastPrinted>
  <dcterms:created xsi:type="dcterms:W3CDTF">2019-09-05T08:17:12Z</dcterms:created>
  <dcterms:modified xsi:type="dcterms:W3CDTF">2025-12-05T08:28:29Z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rder">
    <vt:r8>1000</vt:r8>
  </property>
  <property fmtid="{D5CDD505-2E9C-101B-9397-08002B2CF9AE}" pid="3" name="Chapter">
    <vt:lpwstr>1</vt:lpwstr>
  </property>
  <property fmtid="{D5CDD505-2E9C-101B-9397-08002B2CF9AE}" pid="4" name="ContentTypeId">
    <vt:lpwstr>0x010100F0967B7CEE8D417F966757887D9466FB00B3EF5B1D149FDF49B1880C030D548140</vt:lpwstr>
  </property>
  <property fmtid="{D5CDD505-2E9C-101B-9397-08002B2CF9AE}" pid="5" name="BookType">
    <vt:lpwstr>7</vt:lpwstr>
  </property>
</Properties>
</file>